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65" r:id="rId7"/>
    <p:sldId id="258" r:id="rId8"/>
    <p:sldId id="259" r:id="rId9"/>
    <p:sldId id="260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75" r:id="rId21"/>
    <p:sldId id="277" r:id="rId22"/>
    <p:sldId id="279" r:id="rId23"/>
    <p:sldId id="281" r:id="rId24"/>
    <p:sldId id="278" r:id="rId25"/>
    <p:sldId id="276" r:id="rId26"/>
    <p:sldId id="280" r:id="rId27"/>
    <p:sldId id="283" r:id="rId28"/>
    <p:sldId id="284" r:id="rId2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8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derman, Irene" initials="I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D63"/>
    <a:srgbClr val="DE0073"/>
    <a:srgbClr val="000000"/>
    <a:srgbClr val="29ACE2"/>
    <a:srgbClr val="BDDB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7" autoAdjust="0"/>
    <p:restoredTop sz="50067" autoAdjust="0"/>
  </p:normalViewPr>
  <p:slideViewPr>
    <p:cSldViewPr>
      <p:cViewPr>
        <p:scale>
          <a:sx n="80" d="100"/>
          <a:sy n="80" d="100"/>
        </p:scale>
        <p:origin x="3448" y="1288"/>
      </p:cViewPr>
      <p:guideLst>
        <p:guide orient="horz" pos="958"/>
        <p:guide orient="horz" pos="3748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l-NL" dirty="0">
              <a:latin typeface="+mj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nl-NL" dirty="0">
              <a:latin typeface="+mj-lt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l-NL">
              <a:latin typeface="+mj-l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047E3ED-2B09-4094-8886-B8E97A671F17}" type="slidenum">
              <a:rPr lang="nl-NL">
                <a:latin typeface="+mj-lt"/>
              </a:rPr>
              <a:pPr/>
              <a:t>‹nr.›</a:t>
            </a:fld>
            <a:endParaRPr lang="nl-N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698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F653753-29AE-4E98-839C-49F914A0CCA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711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78F2E-8F84-445F-B464-150366AA21DE}" type="slidenum">
              <a:rPr lang="en-US"/>
              <a:pPr/>
              <a:t>4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579438"/>
            <a:ext cx="4962525" cy="3722687"/>
          </a:xfr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476" y="4964113"/>
            <a:ext cx="4530725" cy="380365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21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456892"/>
            <a:ext cx="6948450" cy="1296144"/>
          </a:xfrm>
          <a:prstGeom prst="rect">
            <a:avLst/>
          </a:prstGeom>
        </p:spPr>
        <p:txBody>
          <a:bodyPr wrap="none" anchor="ctr" anchorCtr="0"/>
          <a:lstStyle>
            <a:lvl1pPr>
              <a:lnSpc>
                <a:spcPts val="4500"/>
              </a:lnSpc>
              <a:defRPr sz="3200" b="0" i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nl-NL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753036"/>
            <a:ext cx="6948450" cy="40259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15000"/>
              </a:lnSpc>
              <a:buFont typeface="Wingdings 3" pitchFamily="18" charset="2"/>
              <a:buNone/>
              <a:defRPr sz="1800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media 4"/>
          <p:cNvSpPr>
            <a:spLocks noGrp="1"/>
          </p:cNvSpPr>
          <p:nvPr>
            <p:ph type="media" sz="quarter" idx="11"/>
          </p:nvPr>
        </p:nvSpPr>
        <p:spPr>
          <a:xfrm>
            <a:off x="323528" y="1520825"/>
            <a:ext cx="8496622" cy="4429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op het pictogram als u media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57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/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41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9B1-B8AE-4770-8045-95263AB5DF4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30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0888" y="1844824"/>
            <a:ext cx="7935912" cy="3924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886200" y="6477000"/>
            <a:ext cx="1905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4 September 2008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85800" y="6477000"/>
            <a:ext cx="3048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Intelligente netten voor energie(ke) steden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81000" y="6477000"/>
            <a:ext cx="3048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489DD2-57AA-4BAE-B030-4184E84524E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9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188640"/>
            <a:ext cx="7935912" cy="108012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1828800"/>
            <a:ext cx="7620000" cy="3931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>
                <a:srgbClr val="DE0073"/>
              </a:buClr>
              <a:buSzPct val="80000"/>
              <a:buFont typeface="Wingdings 3" pitchFamily="18" charset="2"/>
              <a:buNone/>
              <a:tabLst/>
              <a:defRPr sz="1400">
                <a:solidFill>
                  <a:srgbClr val="635D6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DE0073"/>
                </a:solidFill>
                <a:latin typeface="Trebuchet MS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nl-NL" dirty="0" smtClean="0"/>
              <a:t>Titel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dolor non dolor </a:t>
            </a:r>
            <a:r>
              <a:rPr lang="en-US" dirty="0" err="1" smtClean="0"/>
              <a:t>auctor</a:t>
            </a:r>
            <a:r>
              <a:rPr lang="en-US" dirty="0" smtClean="0"/>
              <a:t> a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Nam non </a:t>
            </a:r>
            <a:r>
              <a:rPr lang="en-US" dirty="0" err="1" smtClean="0"/>
              <a:t>metus</a:t>
            </a:r>
            <a:r>
              <a:rPr lang="en-US" dirty="0" smtClean="0"/>
              <a:t> non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in dui. </a:t>
            </a:r>
            <a:r>
              <a:rPr lang="en-US" dirty="0" err="1" smtClean="0"/>
              <a:t>Ut</a:t>
            </a:r>
            <a:r>
              <a:rPr lang="en-US" dirty="0" smtClean="0"/>
              <a:t> non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,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at.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, dui id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, mi quam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lectur</a:t>
            </a: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>
                <a:srgbClr val="DE0073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dolor non dolor </a:t>
            </a:r>
            <a:r>
              <a:rPr lang="en-US" dirty="0" err="1" smtClean="0"/>
              <a:t>auctor</a:t>
            </a:r>
            <a:r>
              <a:rPr lang="en-US" dirty="0" smtClean="0"/>
              <a:t> a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Nam non </a:t>
            </a:r>
            <a:r>
              <a:rPr lang="en-US" dirty="0" err="1" smtClean="0"/>
              <a:t>metus</a:t>
            </a:r>
            <a:r>
              <a:rPr lang="en-US" dirty="0" smtClean="0"/>
              <a:t> non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in dui. </a:t>
            </a:r>
            <a:r>
              <a:rPr lang="en-US" dirty="0" err="1" smtClean="0"/>
              <a:t>Ut</a:t>
            </a:r>
            <a:r>
              <a:rPr lang="en-US" dirty="0" smtClean="0"/>
              <a:t> non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,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at.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, </a:t>
            </a:r>
            <a:endParaRPr lang="nl-NL" dirty="0" smtClean="0"/>
          </a:p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7367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0"/>
            <a:ext cx="7496175" cy="11255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/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23850" y="1520825"/>
            <a:ext cx="8496300" cy="44291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10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met opsommings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/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23850" y="1520825"/>
            <a:ext cx="4032126" cy="44291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7984" y="1520825"/>
            <a:ext cx="4392166" cy="44291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264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/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520826"/>
            <a:ext cx="8496622" cy="442912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lnSpc>
                <a:spcPct val="125000"/>
              </a:lnSpc>
              <a:defRPr lang="nl-NL" sz="1400" smtClean="0">
                <a:effectLst/>
                <a:latin typeface="+mj-lt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endParaRPr lang="nl-NL" dirty="0" smtClean="0">
              <a:effectLst/>
              <a:latin typeface="Arial"/>
            </a:endParaRPr>
          </a:p>
          <a:p>
            <a:pPr lvl="1"/>
            <a:r>
              <a:rPr lang="nl-NL" dirty="0" err="1" smtClean="0">
                <a:effectLst/>
                <a:latin typeface="Arial"/>
              </a:rPr>
              <a:t>Lorem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ipsum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dolor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sit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amet</a:t>
            </a:r>
            <a:r>
              <a:rPr lang="nl-NL" dirty="0" smtClean="0">
                <a:effectLst/>
                <a:latin typeface="Arial"/>
              </a:rPr>
              <a:t>, </a:t>
            </a:r>
            <a:r>
              <a:rPr lang="nl-NL" dirty="0" err="1" smtClean="0">
                <a:effectLst/>
                <a:latin typeface="Arial"/>
              </a:rPr>
              <a:t>consectetur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adipiscing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elit</a:t>
            </a:r>
            <a:r>
              <a:rPr lang="nl-NL" dirty="0" smtClean="0">
                <a:effectLst/>
                <a:latin typeface="Arial"/>
              </a:rPr>
              <a:t>. </a:t>
            </a:r>
            <a:r>
              <a:rPr lang="nl-NL" dirty="0" err="1" smtClean="0">
                <a:effectLst/>
                <a:latin typeface="Arial"/>
              </a:rPr>
              <a:t>Cras</a:t>
            </a:r>
            <a:r>
              <a:rPr lang="nl-NL" dirty="0" smtClean="0">
                <a:effectLst/>
                <a:latin typeface="Arial"/>
              </a:rPr>
              <a:t> non </a:t>
            </a:r>
            <a:r>
              <a:rPr lang="nl-NL" dirty="0" err="1" smtClean="0">
                <a:effectLst/>
                <a:latin typeface="Arial"/>
              </a:rPr>
              <a:t>sapien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lorem</a:t>
            </a:r>
            <a:r>
              <a:rPr lang="nl-NL" dirty="0" smtClean="0">
                <a:effectLst/>
                <a:latin typeface="Arial"/>
              </a:rPr>
              <a:t>. Integer </a:t>
            </a:r>
            <a:r>
              <a:rPr lang="nl-NL" dirty="0" err="1" smtClean="0">
                <a:effectLst/>
                <a:latin typeface="Arial"/>
              </a:rPr>
              <a:t>pulvinar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posuere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ligula</a:t>
            </a:r>
            <a:r>
              <a:rPr lang="nl-NL" dirty="0" smtClean="0">
                <a:effectLst/>
                <a:latin typeface="Arial"/>
              </a:rPr>
              <a:t>, </a:t>
            </a:r>
            <a:r>
              <a:rPr lang="nl-NL" dirty="0" err="1" smtClean="0">
                <a:effectLst/>
                <a:latin typeface="Arial"/>
              </a:rPr>
              <a:t>sed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dignissim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elit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fermentum</a:t>
            </a:r>
            <a:r>
              <a:rPr lang="nl-NL" dirty="0" smtClean="0">
                <a:effectLst/>
                <a:latin typeface="Arial"/>
              </a:rPr>
              <a:t> vel. </a:t>
            </a:r>
            <a:r>
              <a:rPr lang="nl-NL" dirty="0" err="1" smtClean="0">
                <a:effectLst/>
                <a:latin typeface="Arial"/>
              </a:rPr>
              <a:t>Mauris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egestas</a:t>
            </a:r>
            <a:r>
              <a:rPr lang="nl-NL" dirty="0" smtClean="0">
                <a:effectLst/>
                <a:latin typeface="Arial"/>
              </a:rPr>
              <a:t> eros a </a:t>
            </a:r>
            <a:r>
              <a:rPr lang="nl-NL" dirty="0" err="1" smtClean="0">
                <a:effectLst/>
                <a:latin typeface="Arial"/>
              </a:rPr>
              <a:t>felis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pellentesque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posuere</a:t>
            </a:r>
            <a:r>
              <a:rPr lang="nl-NL" dirty="0" smtClean="0">
                <a:effectLst/>
                <a:latin typeface="Arial"/>
              </a:rPr>
              <a:t>. </a:t>
            </a:r>
            <a:r>
              <a:rPr lang="nl-NL" dirty="0" err="1" smtClean="0">
                <a:effectLst/>
                <a:latin typeface="Arial"/>
              </a:rPr>
              <a:t>Pellentesque</a:t>
            </a:r>
            <a:r>
              <a:rPr lang="nl-NL" dirty="0" smtClean="0">
                <a:effectLst/>
                <a:latin typeface="Arial"/>
              </a:rPr>
              <a:t> cursus </a:t>
            </a:r>
            <a:r>
              <a:rPr lang="nl-NL" dirty="0" err="1" smtClean="0">
                <a:effectLst/>
                <a:latin typeface="Arial"/>
              </a:rPr>
              <a:t>sem</a:t>
            </a:r>
            <a:r>
              <a:rPr lang="nl-NL" dirty="0" smtClean="0">
                <a:effectLst/>
                <a:latin typeface="Arial"/>
              </a:rPr>
              <a:t> at </a:t>
            </a:r>
            <a:r>
              <a:rPr lang="nl-NL" dirty="0" err="1" smtClean="0">
                <a:effectLst/>
                <a:latin typeface="Arial"/>
              </a:rPr>
              <a:t>turpis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iaculis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aliquet</a:t>
            </a:r>
            <a:r>
              <a:rPr lang="nl-NL" dirty="0" smtClean="0">
                <a:effectLst/>
                <a:latin typeface="Arial"/>
              </a:rPr>
              <a:t>. </a:t>
            </a:r>
            <a:r>
              <a:rPr lang="nl-NL" dirty="0" err="1" smtClean="0">
                <a:effectLst/>
                <a:latin typeface="Arial"/>
              </a:rPr>
              <a:t>Mauris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pulvinar</a:t>
            </a:r>
            <a:r>
              <a:rPr lang="nl-NL" dirty="0" smtClean="0">
                <a:effectLst/>
                <a:latin typeface="Arial"/>
              </a:rPr>
              <a:t> tortor ut </a:t>
            </a:r>
            <a:r>
              <a:rPr lang="nl-NL" dirty="0" err="1" smtClean="0">
                <a:effectLst/>
                <a:latin typeface="Arial"/>
              </a:rPr>
              <a:t>justo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ornare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convallis</a:t>
            </a:r>
            <a:r>
              <a:rPr lang="nl-NL" dirty="0" smtClean="0">
                <a:effectLst/>
                <a:latin typeface="Arial"/>
              </a:rPr>
              <a:t>. </a:t>
            </a:r>
          </a:p>
          <a:p>
            <a:pPr lvl="1"/>
            <a:endParaRPr lang="nl-NL" dirty="0" smtClean="0">
              <a:effectLst/>
              <a:latin typeface="Arial"/>
            </a:endParaRPr>
          </a:p>
          <a:p>
            <a:pPr lvl="1"/>
            <a:r>
              <a:rPr lang="nl-NL" dirty="0" err="1" smtClean="0">
                <a:effectLst/>
                <a:latin typeface="Arial"/>
              </a:rPr>
              <a:t>Lorem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ipsum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dolor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sit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amet</a:t>
            </a:r>
            <a:r>
              <a:rPr lang="nl-NL" dirty="0" smtClean="0">
                <a:effectLst/>
                <a:latin typeface="Arial"/>
              </a:rPr>
              <a:t>, </a:t>
            </a:r>
            <a:r>
              <a:rPr lang="nl-NL" dirty="0" err="1" smtClean="0">
                <a:effectLst/>
                <a:latin typeface="Arial"/>
              </a:rPr>
              <a:t>consectetur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adipiscing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elit</a:t>
            </a:r>
            <a:r>
              <a:rPr lang="nl-NL" dirty="0" smtClean="0">
                <a:effectLst/>
                <a:latin typeface="Arial"/>
              </a:rPr>
              <a:t>. </a:t>
            </a:r>
            <a:r>
              <a:rPr lang="nl-NL" dirty="0" err="1" smtClean="0">
                <a:effectLst/>
                <a:latin typeface="Arial"/>
              </a:rPr>
              <a:t>Cras</a:t>
            </a:r>
            <a:r>
              <a:rPr lang="nl-NL" dirty="0" smtClean="0">
                <a:effectLst/>
                <a:latin typeface="Arial"/>
              </a:rPr>
              <a:t> non </a:t>
            </a:r>
            <a:r>
              <a:rPr lang="nl-NL" dirty="0" err="1" smtClean="0">
                <a:effectLst/>
                <a:latin typeface="Arial"/>
              </a:rPr>
              <a:t>sapien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lorem</a:t>
            </a:r>
            <a:r>
              <a:rPr lang="nl-NL" dirty="0" smtClean="0">
                <a:effectLst/>
                <a:latin typeface="Arial"/>
              </a:rPr>
              <a:t>. Integer </a:t>
            </a:r>
            <a:r>
              <a:rPr lang="nl-NL" dirty="0" err="1" smtClean="0">
                <a:effectLst/>
                <a:latin typeface="Arial"/>
              </a:rPr>
              <a:t>pulvinar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posuere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ligula</a:t>
            </a:r>
            <a:r>
              <a:rPr lang="nl-NL" dirty="0" smtClean="0">
                <a:effectLst/>
                <a:latin typeface="Arial"/>
              </a:rPr>
              <a:t>, </a:t>
            </a:r>
            <a:r>
              <a:rPr lang="nl-NL" dirty="0" err="1" smtClean="0">
                <a:effectLst/>
                <a:latin typeface="Arial"/>
              </a:rPr>
              <a:t>sed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dignissim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elit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fermentum</a:t>
            </a:r>
            <a:r>
              <a:rPr lang="nl-NL" dirty="0" smtClean="0">
                <a:effectLst/>
                <a:latin typeface="Arial"/>
              </a:rPr>
              <a:t> vel. </a:t>
            </a:r>
            <a:r>
              <a:rPr lang="nl-NL" dirty="0" err="1" smtClean="0">
                <a:effectLst/>
                <a:latin typeface="Arial"/>
              </a:rPr>
              <a:t>Mauris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egestas</a:t>
            </a:r>
            <a:r>
              <a:rPr lang="nl-NL" dirty="0" smtClean="0">
                <a:effectLst/>
                <a:latin typeface="Arial"/>
              </a:rPr>
              <a:t> eros a </a:t>
            </a:r>
            <a:r>
              <a:rPr lang="nl-NL" dirty="0" err="1" smtClean="0">
                <a:effectLst/>
                <a:latin typeface="Arial"/>
              </a:rPr>
              <a:t>felis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pellentesque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posuere</a:t>
            </a:r>
            <a:r>
              <a:rPr lang="nl-NL" dirty="0" smtClean="0">
                <a:effectLst/>
                <a:latin typeface="Arial"/>
              </a:rPr>
              <a:t>. </a:t>
            </a:r>
            <a:r>
              <a:rPr lang="nl-NL" dirty="0" err="1" smtClean="0">
                <a:effectLst/>
                <a:latin typeface="Arial"/>
              </a:rPr>
              <a:t>Pellentesque</a:t>
            </a:r>
            <a:r>
              <a:rPr lang="nl-NL" dirty="0" smtClean="0">
                <a:effectLst/>
                <a:latin typeface="Arial"/>
              </a:rPr>
              <a:t> cursus </a:t>
            </a:r>
            <a:r>
              <a:rPr lang="nl-NL" dirty="0" err="1" smtClean="0">
                <a:effectLst/>
                <a:latin typeface="Arial"/>
              </a:rPr>
              <a:t>sem</a:t>
            </a:r>
            <a:r>
              <a:rPr lang="nl-NL" dirty="0" smtClean="0">
                <a:effectLst/>
                <a:latin typeface="Arial"/>
              </a:rPr>
              <a:t> at </a:t>
            </a:r>
            <a:r>
              <a:rPr lang="nl-NL" dirty="0" err="1" smtClean="0">
                <a:effectLst/>
                <a:latin typeface="Arial"/>
              </a:rPr>
              <a:t>turpis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iaculis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aliquet</a:t>
            </a:r>
            <a:r>
              <a:rPr lang="nl-NL" dirty="0" smtClean="0">
                <a:effectLst/>
                <a:latin typeface="Arial"/>
              </a:rPr>
              <a:t>. </a:t>
            </a:r>
            <a:r>
              <a:rPr lang="nl-NL" dirty="0" err="1" smtClean="0">
                <a:effectLst/>
                <a:latin typeface="Arial"/>
              </a:rPr>
              <a:t>Mauris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pulvinar</a:t>
            </a:r>
            <a:r>
              <a:rPr lang="nl-NL" dirty="0" smtClean="0">
                <a:effectLst/>
                <a:latin typeface="Arial"/>
              </a:rPr>
              <a:t> tortor ut </a:t>
            </a:r>
            <a:r>
              <a:rPr lang="nl-NL" dirty="0" err="1" smtClean="0">
                <a:effectLst/>
                <a:latin typeface="Arial"/>
              </a:rPr>
              <a:t>justo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ornare</a:t>
            </a:r>
            <a:r>
              <a:rPr lang="nl-NL" dirty="0" smtClean="0">
                <a:effectLst/>
                <a:latin typeface="Arial"/>
              </a:rPr>
              <a:t> </a:t>
            </a:r>
            <a:r>
              <a:rPr lang="nl-NL" dirty="0" err="1" smtClean="0">
                <a:effectLst/>
                <a:latin typeface="Arial"/>
              </a:rPr>
              <a:t>convallis</a:t>
            </a:r>
            <a:r>
              <a:rPr lang="nl-NL" dirty="0" smtClean="0">
                <a:effectLst/>
                <a:latin typeface="Arial"/>
              </a:rPr>
              <a:t>. 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7939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/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23850" y="1520825"/>
            <a:ext cx="4176142" cy="44291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644008" y="1520825"/>
            <a:ext cx="4176142" cy="44291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110000"/>
              <a:buFont typeface="Wingdings 2" pitchFamily="18" charset="2"/>
              <a:buChar char="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3600" indent="-285750">
              <a:lnSpc>
                <a:spcPct val="150000"/>
              </a:lnSpc>
              <a:buClr>
                <a:schemeClr val="accent1"/>
              </a:buClr>
              <a:buFont typeface="Wingdings 2" pitchFamily="18" charset="2"/>
              <a:buChar char="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85750">
              <a:lnSpc>
                <a:spcPct val="125000"/>
              </a:lnSpc>
              <a:buClr>
                <a:schemeClr val="accent3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6225">
              <a:lnSpc>
                <a:spcPct val="125000"/>
              </a:lnSpc>
              <a:buClr>
                <a:schemeClr val="accent6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66700">
              <a:lnSpc>
                <a:spcPct val="125000"/>
              </a:lnSpc>
              <a:buClr>
                <a:schemeClr val="tx2"/>
              </a:buClr>
              <a:buFont typeface="Wingdings 2" pitchFamily="18" charset="2"/>
              <a:buChar char="¿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3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/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323528" y="1520826"/>
            <a:ext cx="8496622" cy="4429124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44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/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323850" y="1520825"/>
            <a:ext cx="4068130" cy="4429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4752020" y="1520825"/>
            <a:ext cx="4068130" cy="4429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25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358775" y="1520825"/>
            <a:ext cx="8461375" cy="4429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op het pictogram als u een tabel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56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23850" y="62013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D1FD732-C11B-4F74-877B-38F31541485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323528" y="1520825"/>
            <a:ext cx="8496622" cy="4429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95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0"/>
            <a:ext cx="749541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359532" y="6201308"/>
            <a:ext cx="1774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/>
                </a:solidFill>
                <a:latin typeface="+mn-lt"/>
              </a:defRPr>
            </a:lvl1pPr>
          </a:lstStyle>
          <a:p>
            <a:fld id="{47AE69B1-B8AE-4770-8045-95263AB5DF4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Picture 456" descr="TUeLOG_P_RGB(max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1700946" cy="3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87" r:id="rId2"/>
    <p:sldLayoutId id="2147483723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721" r:id="rId11"/>
    <p:sldLayoutId id="2147483725" r:id="rId12"/>
    <p:sldLayoutId id="2147483726" r:id="rId13"/>
    <p:sldLayoutId id="214748372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eaLnBrk="1" hangingPunct="1">
        <a:defRPr sz="3200">
          <a:solidFill>
            <a:schemeClr val="bg1"/>
          </a:solidFill>
          <a:latin typeface="+mj-lt"/>
        </a:defRPr>
      </a:lvl1pPr>
    </p:titleStyle>
    <p:bodyStyle>
      <a:lvl1pPr eaLnBrk="1" hangingPunct="1">
        <a:defRPr>
          <a:solidFill>
            <a:srgbClr val="DE0073"/>
          </a:solidFill>
          <a:latin typeface="Trebuchet MS" pitchFamily="34" charset="0"/>
        </a:defRPr>
      </a:lvl1pPr>
      <a:lvl2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2pPr>
      <a:lvl3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3pPr>
      <a:lvl4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4pPr>
      <a:lvl5pPr eaLnBrk="1" hangingPunct="1">
        <a:defRPr sz="1600">
          <a:solidFill>
            <a:srgbClr val="635D63"/>
          </a:solidFill>
          <a:latin typeface="Arial" pitchFamily="34" charset="0"/>
          <a:cs typeface="Arial" pitchFamily="34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n2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3533" y="2636912"/>
            <a:ext cx="6948450" cy="1296144"/>
          </a:xfrm>
        </p:spPr>
        <p:txBody>
          <a:bodyPr/>
          <a:lstStyle/>
          <a:p>
            <a:r>
              <a:rPr lang="nl-NL" dirty="0" smtClean="0"/>
              <a:t>Smart </a:t>
            </a:r>
            <a:r>
              <a:rPr lang="nl-NL" dirty="0" err="1" smtClean="0"/>
              <a:t>Grids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Enabler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future</a:t>
            </a:r>
            <a:r>
              <a:rPr lang="nl-NL" dirty="0" smtClean="0"/>
              <a:t> energy </a:t>
            </a:r>
            <a:r>
              <a:rPr lang="nl-NL" dirty="0" err="1" smtClean="0"/>
              <a:t>supply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403080" y="4509120"/>
            <a:ext cx="7879356" cy="86177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l-NL" sz="1400" baseline="0" dirty="0" smtClean="0">
              <a:solidFill>
                <a:srgbClr val="635D63"/>
              </a:solidFill>
              <a:ea typeface="Verdana" pitchFamily="34" charset="0"/>
              <a:cs typeface="Verdana" pitchFamily="34" charset="0"/>
            </a:endParaRPr>
          </a:p>
          <a:p>
            <a:r>
              <a:rPr lang="nl-NL" sz="1400" baseline="0" dirty="0" smtClean="0">
                <a:solidFill>
                  <a:srgbClr val="635D63"/>
                </a:solidFill>
                <a:ea typeface="Verdana" pitchFamily="34" charset="0"/>
                <a:cs typeface="Verdana" pitchFamily="34" charset="0"/>
              </a:rPr>
              <a:t>Prof.dr.ir. Han Slootweg</a:t>
            </a:r>
          </a:p>
          <a:p>
            <a:r>
              <a:rPr lang="nl-NL" sz="1400" baseline="0" dirty="0" smtClean="0">
                <a:solidFill>
                  <a:srgbClr val="635D63"/>
                </a:solidFill>
                <a:ea typeface="Verdana" pitchFamily="34" charset="0"/>
                <a:cs typeface="Verdana" pitchFamily="34" charset="0"/>
              </a:rPr>
              <a:t>Delft, </a:t>
            </a:r>
            <a:r>
              <a:rPr lang="nl-NL" sz="1400" baseline="0" dirty="0" err="1" smtClean="0">
                <a:solidFill>
                  <a:srgbClr val="635D63"/>
                </a:solidFill>
                <a:ea typeface="Verdana" pitchFamily="34" charset="0"/>
                <a:cs typeface="Verdana" pitchFamily="34" charset="0"/>
              </a:rPr>
              <a:t>March</a:t>
            </a:r>
            <a:r>
              <a:rPr lang="nl-NL" sz="1400" baseline="0" dirty="0" smtClean="0">
                <a:solidFill>
                  <a:srgbClr val="635D63"/>
                </a:solidFill>
                <a:ea typeface="Verdana" pitchFamily="34" charset="0"/>
                <a:cs typeface="Verdana" pitchFamily="34" charset="0"/>
              </a:rPr>
              <a:t> 17th, 2016</a:t>
            </a:r>
          </a:p>
          <a:p>
            <a:endParaRPr lang="nl-NL" sz="1400" baseline="0" dirty="0">
              <a:solidFill>
                <a:srgbClr val="635D63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56" descr="TUeLOG_P_RGB(max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5671288"/>
            <a:ext cx="2655567" cy="56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Electric power system in the 20th </a:t>
            </a:r>
            <a:r>
              <a:rPr lang="nl-NL" dirty="0" err="1" smtClean="0"/>
              <a:t>century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generators have higher efficiency than smaller ones – most electricity generated in large scale power plants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flow mainly “top-down”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US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not be stored cost effectively in large quantities, i.e. at “utility scale”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of and demand for electricity must be continuously balanced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present, most consumption is time-critical and inflexible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and demand are balanced by adjusting supply to demand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 masses in generators act as a buffer between supply and demand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frequency reflects the extent to which a balance between supply and demand exists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longer term, demand is followed by committing and stopping power plants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676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Electric power system in the 20th </a:t>
            </a:r>
            <a:r>
              <a:rPr lang="nl-NL" dirty="0" err="1"/>
              <a:t>century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9" y="1412776"/>
            <a:ext cx="8872537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Enexis as DSO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system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enabler</a:t>
            </a: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steps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743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Sustainable</a:t>
            </a:r>
            <a:r>
              <a:rPr lang="nl-NL" dirty="0" smtClean="0"/>
              <a:t> energy </a:t>
            </a:r>
            <a:r>
              <a:rPr lang="nl-NL" dirty="0" err="1" smtClean="0"/>
              <a:t>abundantly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4098" name="Picture 2" descr="http://www.renewablegreenenergypower.com/wp-content/uploads/2012/04/RenewableEnergyPotentialVsFossilFue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/>
        </p:blipFill>
        <p:spPr bwMode="auto">
          <a:xfrm>
            <a:off x="1403648" y="1253380"/>
            <a:ext cx="6552728" cy="4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403648" y="6021622"/>
            <a:ext cx="4464496" cy="7167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1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…but </a:t>
            </a:r>
            <a:r>
              <a:rPr lang="nl-NL" dirty="0" err="1" smtClean="0"/>
              <a:t>transition</a:t>
            </a:r>
            <a:r>
              <a:rPr lang="nl-NL" dirty="0" smtClean="0"/>
              <a:t> takes time!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5" name="Picture 2" descr="http://www.ekalavvya.com/wp-content/uploads/2013/03/World-Energy-Scen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9"/>
            <a:ext cx="7560840" cy="46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Consequences</a:t>
            </a:r>
            <a:r>
              <a:rPr lang="nl-NL" dirty="0" smtClean="0"/>
              <a:t> of the energy </a:t>
            </a:r>
            <a:r>
              <a:rPr lang="nl-NL" dirty="0" err="1" smtClean="0"/>
              <a:t>transition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dirty="0" err="1">
                <a:latin typeface="Arial" pitchFamily="34" charset="0"/>
                <a:cs typeface="Arial" pitchFamily="34" charset="0"/>
              </a:rPr>
              <a:t>Contribution</a:t>
            </a:r>
            <a:r>
              <a:rPr lang="nl-NL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electricity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will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increase</a:t>
            </a:r>
            <a:endParaRPr lang="nl-NL" dirty="0">
              <a:latin typeface="Arial" pitchFamily="34" charset="0"/>
              <a:cs typeface="Arial" pitchFamily="34" charset="0"/>
            </a:endParaRPr>
          </a:p>
          <a:p>
            <a:pPr marL="0" indent="0" defTabSz="273050">
              <a:lnSpc>
                <a:spcPct val="120000"/>
              </a:lnSpc>
              <a:buNone/>
            </a:pP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sustainable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energy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produce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electricity</a:t>
            </a:r>
            <a:endParaRPr lang="nl-NL" dirty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273050">
              <a:lnSpc>
                <a:spcPct val="120000"/>
              </a:lnSpc>
              <a:buNone/>
            </a:pP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Increased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energy efficiency leads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substitution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of gas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liquid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fuels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electricity</a:t>
            </a:r>
            <a:endParaRPr lang="nl-NL" dirty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nl-NL" dirty="0" err="1">
                <a:latin typeface="Arial" pitchFamily="34" charset="0"/>
                <a:cs typeface="Arial" pitchFamily="34" charset="0"/>
              </a:rPr>
              <a:t>Scale</a:t>
            </a:r>
            <a:r>
              <a:rPr lang="nl-NL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electricity</a:t>
            </a:r>
            <a:r>
              <a:rPr lang="nl-NL" dirty="0">
                <a:latin typeface="Arial" pitchFamily="34" charset="0"/>
                <a:cs typeface="Arial" pitchFamily="34" charset="0"/>
              </a:rPr>
              <a:t>/energy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will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decrease</a:t>
            </a:r>
            <a:endParaRPr lang="nl-NL" dirty="0">
              <a:latin typeface="Arial" pitchFamily="34" charset="0"/>
              <a:cs typeface="Arial" pitchFamily="34" charset="0"/>
            </a:endParaRPr>
          </a:p>
          <a:p>
            <a:pPr marL="0" indent="0" defTabSz="273050">
              <a:lnSpc>
                <a:spcPct val="120000"/>
              </a:lnSpc>
              <a:buNone/>
            </a:pP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	- Make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of waste heat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produced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thermal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electricity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	transport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defTabSz="273050">
              <a:lnSpc>
                <a:spcPct val="120000"/>
              </a:lnSpc>
              <a:buNone/>
            </a:pP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	- Low 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density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renewable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energy sources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nl-NL" dirty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nl-NL" dirty="0" err="1">
                <a:latin typeface="Arial" pitchFamily="34" charset="0"/>
                <a:cs typeface="Arial" pitchFamily="34" charset="0"/>
              </a:rPr>
              <a:t>Controllability</a:t>
            </a:r>
            <a:r>
              <a:rPr lang="nl-NL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electricity</a:t>
            </a:r>
            <a:r>
              <a:rPr lang="nl-NL" dirty="0">
                <a:latin typeface="Arial" pitchFamily="34" charset="0"/>
                <a:cs typeface="Arial" pitchFamily="34" charset="0"/>
              </a:rPr>
              <a:t>/energy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will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decrease</a:t>
            </a: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nl-NL" dirty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nl-NL" dirty="0" err="1">
                <a:latin typeface="Arial" pitchFamily="34" charset="0"/>
                <a:cs typeface="Arial" pitchFamily="34" charset="0"/>
              </a:rPr>
              <a:t>Amount</a:t>
            </a:r>
            <a:r>
              <a:rPr lang="nl-NL" dirty="0">
                <a:latin typeface="Arial" pitchFamily="34" charset="0"/>
                <a:cs typeface="Arial" pitchFamily="34" charset="0"/>
              </a:rPr>
              <a:t> of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flexible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consumption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will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increase</a:t>
            </a:r>
            <a:endParaRPr lang="nl-NL" dirty="0">
              <a:latin typeface="Arial" pitchFamily="34" charset="0"/>
              <a:cs typeface="Arial" pitchFamily="34" charset="0"/>
            </a:endParaRPr>
          </a:p>
          <a:p>
            <a:pPr marL="0" indent="0" defTabSz="273050">
              <a:lnSpc>
                <a:spcPct val="120000"/>
              </a:lnSpc>
              <a:buNone/>
            </a:pP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Electrification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critical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mobility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heating</a:t>
            </a:r>
            <a:endParaRPr lang="nl-NL" dirty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6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20th </a:t>
            </a:r>
            <a:r>
              <a:rPr lang="nl-NL" dirty="0" err="1" smtClean="0"/>
              <a:t>vs</a:t>
            </a:r>
            <a:r>
              <a:rPr lang="nl-NL" dirty="0" smtClean="0"/>
              <a:t> 21st </a:t>
            </a:r>
            <a:r>
              <a:rPr lang="nl-NL" dirty="0" err="1" smtClean="0"/>
              <a:t>century</a:t>
            </a:r>
            <a:r>
              <a:rPr lang="nl-NL" dirty="0" smtClean="0"/>
              <a:t> power system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5" name="Picture 3" descr="H:\Documenten\Publicaties\CIRED 2011\tennet_toekomstig-netwerk-E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" b="7532"/>
          <a:stretch/>
        </p:blipFill>
        <p:spPr bwMode="auto">
          <a:xfrm>
            <a:off x="611560" y="1196752"/>
            <a:ext cx="7921060" cy="49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Enexis as DSO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system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enabler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steps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024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Increasing</a:t>
            </a:r>
            <a:r>
              <a:rPr lang="nl-NL" dirty="0" smtClean="0"/>
              <a:t> information exchange in a </a:t>
            </a:r>
            <a:r>
              <a:rPr lang="nl-NL" dirty="0" err="1" smtClean="0"/>
              <a:t>sustainable</a:t>
            </a:r>
            <a:r>
              <a:rPr lang="nl-NL" dirty="0" smtClean="0"/>
              <a:t> energy </a:t>
            </a:r>
            <a:r>
              <a:rPr lang="nl-NL" dirty="0" err="1" smtClean="0"/>
              <a:t>supply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Clr>
                <a:srgbClr val="DE0073"/>
              </a:buClr>
              <a:buNone/>
            </a:pP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Increasing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information exchange is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required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electrical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power system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compared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the present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electrical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power system,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Aft>
                <a:spcPts val="600"/>
              </a:spcAft>
              <a:buClr>
                <a:srgbClr val="DE0073"/>
              </a:buClr>
              <a:buNone/>
            </a:pPr>
            <a:endParaRPr lang="nl-NL" dirty="0" smtClean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becomes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distributed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uncertain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uncontrollable</a:t>
            </a:r>
            <a:endParaRPr lang="nl-NL" dirty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Load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becomes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increasingly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flexible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flexibility “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behind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the meter” must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mobilized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optimal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operation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of the power system, </a:t>
            </a: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Balancing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supply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demand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becomes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more complex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controllability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increased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flexiliblity</a:t>
            </a:r>
            <a:r>
              <a:rPr lang="nl-NL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load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storage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facilities</a:t>
            </a:r>
            <a:endParaRPr lang="nl-NL" dirty="0" smtClean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advanced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tariff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schemes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implemented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new commercial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propositions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offered</a:t>
            </a:r>
            <a:endParaRPr lang="nl-NL" dirty="0" smtClean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New actors,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as energy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cooperations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microgrids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enter the market</a:t>
            </a:r>
            <a:endParaRPr lang="nl-NL" dirty="0" smtClean="0"/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Grid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operators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want or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discriminate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time-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critical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flexible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consumption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peak loads or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exceptional</a:t>
            </a:r>
            <a:r>
              <a:rPr lang="nl-NL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circumstances</a:t>
            </a:r>
            <a:endParaRPr lang="nl-NL" dirty="0" smtClean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 </a:t>
            </a:r>
            <a:r>
              <a:rPr lang="nl-NL" dirty="0" err="1" smtClean="0"/>
              <a:t>Grids</a:t>
            </a:r>
            <a:r>
              <a:rPr lang="nl-NL" dirty="0" smtClean="0"/>
              <a:t> – </a:t>
            </a:r>
            <a:r>
              <a:rPr lang="nl-NL" dirty="0" err="1" smtClean="0"/>
              <a:t>enabler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increasing</a:t>
            </a:r>
            <a:r>
              <a:rPr lang="nl-NL" dirty="0" smtClean="0"/>
              <a:t> information exchange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nl-NL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</a:t>
            </a: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endParaRPr lang="nl-NL" altLang="nl-NL" sz="2000" dirty="0" smtClean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r>
              <a:rPr lang="nl-NL" altLang="nl-NL" sz="2000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electricity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network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make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information on the energy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flows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network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endParaRPr lang="nl-NL" altLang="nl-NL" sz="2000" dirty="0" smtClean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r>
              <a:rPr lang="nl-NL" altLang="nl-NL" sz="2000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altLang="nl-NL" sz="2000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the state of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components</a:t>
            </a:r>
            <a:endParaRPr lang="nl-NL" altLang="nl-NL" sz="2000" dirty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endParaRPr lang="nl-NL" altLang="nl-NL" sz="2000" dirty="0" smtClean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DE0073"/>
              </a:buClr>
              <a:buFont typeface="Wingdings" charset="2"/>
              <a:buChar char="u"/>
            </a:pPr>
            <a:r>
              <a:rPr lang="nl-NL" altLang="nl-NL" sz="2000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altLang="nl-NL" sz="2000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allow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control of energy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flows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in order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support the energy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transition</a:t>
            </a:r>
            <a:r>
              <a:rPr lang="nl-NL" altLang="nl-NL" sz="2000" dirty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efficiently</a:t>
            </a:r>
            <a:endParaRPr lang="nl-NL" altLang="nl-NL" sz="2000" dirty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Enexis as DSO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system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enabler</a:t>
            </a: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steps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594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 </a:t>
            </a:r>
            <a:r>
              <a:rPr lang="nl-NL" dirty="0" err="1" smtClean="0"/>
              <a:t>Grid</a:t>
            </a:r>
            <a:r>
              <a:rPr lang="nl-NL" dirty="0" smtClean="0"/>
              <a:t> Architecture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smart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operators, market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exchange of information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control-actions </a:t>
            </a:r>
          </a:p>
          <a:p>
            <a:pPr>
              <a:lnSpc>
                <a:spcPct val="120000"/>
              </a:lnSpc>
            </a:pP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(time-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event-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refresh-rate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load</a:t>
            </a:r>
          </a:p>
          <a:p>
            <a:pPr>
              <a:lnSpc>
                <a:spcPct val="120000"/>
              </a:lnSpc>
            </a:pP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Type(s) 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(VPN)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Power Line Carrier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Wireless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telecommunication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(fiber, CDMA)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(smart) home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(smart)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endParaRPr 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 </a:t>
            </a:r>
            <a:r>
              <a:rPr lang="nl-NL" dirty="0" err="1" smtClean="0"/>
              <a:t>Grid</a:t>
            </a:r>
            <a:r>
              <a:rPr lang="nl-NL" dirty="0" smtClean="0"/>
              <a:t> Architecture Model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15846" cy="47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1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 </a:t>
            </a:r>
            <a:r>
              <a:rPr lang="nl-NL" dirty="0" err="1" smtClean="0"/>
              <a:t>Grid</a:t>
            </a:r>
            <a:r>
              <a:rPr lang="nl-NL" dirty="0" smtClean="0"/>
              <a:t> Architecture Model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4" t="18152" r="26364" b="11619"/>
          <a:stretch/>
        </p:blipFill>
        <p:spPr bwMode="auto">
          <a:xfrm>
            <a:off x="1187624" y="1225758"/>
            <a:ext cx="5760640" cy="494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4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Enexis as DSO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system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enabler</a:t>
            </a: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next steps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503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Challenges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next steps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takes time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affects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systems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defTabSz="355600">
              <a:lnSpc>
                <a:spcPct val="120000"/>
              </a:lnSpc>
              <a:buNone/>
            </a:pP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carrier</a:t>
            </a:r>
          </a:p>
          <a:p>
            <a:pPr marL="0" indent="0" defTabSz="355600">
              <a:lnSpc>
                <a:spcPct val="120000"/>
              </a:lnSpc>
              <a:buNone/>
            </a:pP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Downscaling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55600">
              <a:lnSpc>
                <a:spcPct val="120000"/>
              </a:lnSpc>
              <a:buNone/>
            </a:pP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controllability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55600">
              <a:lnSpc>
                <a:spcPct val="120000"/>
              </a:lnSpc>
              <a:buNone/>
            </a:pP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flexibility of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“Traditional”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systems are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intelligence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system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Architectural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nl-NL" altLang="nl-NL" sz="20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nl-NL" alt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nl-NL" alt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865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 </a:t>
            </a:r>
            <a:r>
              <a:rPr lang="nl-NL" dirty="0" err="1" smtClean="0"/>
              <a:t>Grids</a:t>
            </a:r>
            <a:r>
              <a:rPr lang="nl-NL" dirty="0" smtClean="0"/>
              <a:t> - </a:t>
            </a:r>
            <a:r>
              <a:rPr lang="nl-NL" dirty="0" err="1" smtClean="0"/>
              <a:t>Our</a:t>
            </a:r>
            <a:r>
              <a:rPr lang="nl-NL" dirty="0" smtClean="0"/>
              <a:t> common </a:t>
            </a:r>
            <a:r>
              <a:rPr lang="nl-NL" dirty="0" err="1" smtClean="0"/>
              <a:t>future</a:t>
            </a:r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5" name="Picture 6" descr="090708_Smart Distribution (zonder ko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/>
          <a:stretch>
            <a:fillRect/>
          </a:stretch>
        </p:blipFill>
        <p:spPr bwMode="auto">
          <a:xfrm>
            <a:off x="1042603" y="1124744"/>
            <a:ext cx="7129797" cy="475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179512" y="5589240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nl-NL" altLang="nl-NL" sz="16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report </a:t>
            </a:r>
            <a:r>
              <a:rPr lang="nl-NL" altLang="nl-NL" sz="16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1987 </a:t>
            </a:r>
            <a:r>
              <a:rPr lang="nl-NL" altLang="nl-NL" sz="16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 </a:t>
            </a:r>
            <a:r>
              <a:rPr lang="nl-NL" altLang="nl-NL" sz="16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Environment </a:t>
            </a:r>
            <a:r>
              <a:rPr lang="nl-NL" altLang="nl-NL" sz="16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sz="16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 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(WCED), </a:t>
            </a:r>
            <a:r>
              <a:rPr lang="nl-NL" altLang="nl-NL" sz="16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16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16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ever put </a:t>
            </a:r>
            <a:r>
              <a:rPr lang="nl-NL" altLang="nl-NL" sz="1600" dirty="0" err="1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sustainablity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altLang="nl-NL" sz="16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NL" altLang="nl-NL" sz="16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nl-NL" altLang="nl-NL" sz="16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16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00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Organisation</a:t>
            </a:r>
            <a:r>
              <a:rPr lang="nl-NL" dirty="0" smtClean="0"/>
              <a:t> of the Dutch energy sector</a:t>
            </a:r>
            <a:endParaRPr lang="nl-NL" dirty="0"/>
          </a:p>
        </p:txBody>
      </p:sp>
      <p:grpSp>
        <p:nvGrpSpPr>
          <p:cNvPr id="38" name="Group 5"/>
          <p:cNvGrpSpPr>
            <a:grpSpLocks noChangeAspect="1"/>
          </p:cNvGrpSpPr>
          <p:nvPr/>
        </p:nvGrpSpPr>
        <p:grpSpPr bwMode="auto">
          <a:xfrm>
            <a:off x="444500" y="1408113"/>
            <a:ext cx="8253413" cy="4900612"/>
            <a:chOff x="280" y="887"/>
            <a:chExt cx="5199" cy="3087"/>
          </a:xfrm>
        </p:grpSpPr>
        <p:sp>
          <p:nvSpPr>
            <p:cNvPr id="3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80" y="887"/>
              <a:ext cx="5199" cy="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4468" y="1957"/>
              <a:ext cx="966" cy="340"/>
            </a:xfrm>
            <a:custGeom>
              <a:avLst/>
              <a:gdLst>
                <a:gd name="T0" fmla="*/ 0 w 966"/>
                <a:gd name="T1" fmla="*/ 0 h 340"/>
                <a:gd name="T2" fmla="*/ 811 w 966"/>
                <a:gd name="T3" fmla="*/ 0 h 340"/>
                <a:gd name="T4" fmla="*/ 966 w 966"/>
                <a:gd name="T5" fmla="*/ 170 h 340"/>
                <a:gd name="T6" fmla="*/ 811 w 966"/>
                <a:gd name="T7" fmla="*/ 340 h 340"/>
                <a:gd name="T8" fmla="*/ 0 w 966"/>
                <a:gd name="T9" fmla="*/ 340 h 340"/>
                <a:gd name="T10" fmla="*/ 155 w 966"/>
                <a:gd name="T11" fmla="*/ 170 h 340"/>
                <a:gd name="T12" fmla="*/ 0 w 966"/>
                <a:gd name="T1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340">
                  <a:moveTo>
                    <a:pt x="0" y="0"/>
                  </a:moveTo>
                  <a:lnTo>
                    <a:pt x="811" y="0"/>
                  </a:lnTo>
                  <a:lnTo>
                    <a:pt x="966" y="170"/>
                  </a:lnTo>
                  <a:lnTo>
                    <a:pt x="811" y="340"/>
                  </a:lnTo>
                  <a:lnTo>
                    <a:pt x="0" y="340"/>
                  </a:lnTo>
                  <a:lnTo>
                    <a:pt x="155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4880" y="207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3689" y="1957"/>
              <a:ext cx="966" cy="340"/>
            </a:xfrm>
            <a:custGeom>
              <a:avLst/>
              <a:gdLst>
                <a:gd name="T0" fmla="*/ 0 w 966"/>
                <a:gd name="T1" fmla="*/ 0 h 340"/>
                <a:gd name="T2" fmla="*/ 810 w 966"/>
                <a:gd name="T3" fmla="*/ 0 h 340"/>
                <a:gd name="T4" fmla="*/ 966 w 966"/>
                <a:gd name="T5" fmla="*/ 170 h 340"/>
                <a:gd name="T6" fmla="*/ 810 w 966"/>
                <a:gd name="T7" fmla="*/ 340 h 340"/>
                <a:gd name="T8" fmla="*/ 0 w 966"/>
                <a:gd name="T9" fmla="*/ 340 h 340"/>
                <a:gd name="T10" fmla="*/ 156 w 966"/>
                <a:gd name="T11" fmla="*/ 170 h 340"/>
                <a:gd name="T12" fmla="*/ 0 w 966"/>
                <a:gd name="T1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340">
                  <a:moveTo>
                    <a:pt x="0" y="0"/>
                  </a:moveTo>
                  <a:lnTo>
                    <a:pt x="810" y="0"/>
                  </a:lnTo>
                  <a:lnTo>
                    <a:pt x="966" y="170"/>
                  </a:lnTo>
                  <a:lnTo>
                    <a:pt x="810" y="340"/>
                  </a:lnTo>
                  <a:lnTo>
                    <a:pt x="0" y="340"/>
                  </a:lnTo>
                  <a:lnTo>
                    <a:pt x="156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2910" y="1957"/>
              <a:ext cx="966" cy="340"/>
            </a:xfrm>
            <a:custGeom>
              <a:avLst/>
              <a:gdLst>
                <a:gd name="T0" fmla="*/ 0 w 966"/>
                <a:gd name="T1" fmla="*/ 0 h 340"/>
                <a:gd name="T2" fmla="*/ 811 w 966"/>
                <a:gd name="T3" fmla="*/ 0 h 340"/>
                <a:gd name="T4" fmla="*/ 966 w 966"/>
                <a:gd name="T5" fmla="*/ 170 h 340"/>
                <a:gd name="T6" fmla="*/ 811 w 966"/>
                <a:gd name="T7" fmla="*/ 340 h 340"/>
                <a:gd name="T8" fmla="*/ 0 w 966"/>
                <a:gd name="T9" fmla="*/ 340 h 340"/>
                <a:gd name="T10" fmla="*/ 155 w 966"/>
                <a:gd name="T11" fmla="*/ 170 h 340"/>
                <a:gd name="T12" fmla="*/ 0 w 966"/>
                <a:gd name="T1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340">
                  <a:moveTo>
                    <a:pt x="0" y="0"/>
                  </a:moveTo>
                  <a:lnTo>
                    <a:pt x="811" y="0"/>
                  </a:lnTo>
                  <a:lnTo>
                    <a:pt x="966" y="170"/>
                  </a:lnTo>
                  <a:lnTo>
                    <a:pt x="811" y="340"/>
                  </a:lnTo>
                  <a:lnTo>
                    <a:pt x="0" y="340"/>
                  </a:lnTo>
                  <a:lnTo>
                    <a:pt x="155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2131" y="1957"/>
              <a:ext cx="967" cy="340"/>
            </a:xfrm>
            <a:custGeom>
              <a:avLst/>
              <a:gdLst>
                <a:gd name="T0" fmla="*/ 0 w 967"/>
                <a:gd name="T1" fmla="*/ 0 h 340"/>
                <a:gd name="T2" fmla="*/ 811 w 967"/>
                <a:gd name="T3" fmla="*/ 0 h 340"/>
                <a:gd name="T4" fmla="*/ 967 w 967"/>
                <a:gd name="T5" fmla="*/ 170 h 340"/>
                <a:gd name="T6" fmla="*/ 811 w 967"/>
                <a:gd name="T7" fmla="*/ 340 h 340"/>
                <a:gd name="T8" fmla="*/ 0 w 967"/>
                <a:gd name="T9" fmla="*/ 340 h 340"/>
                <a:gd name="T10" fmla="*/ 156 w 967"/>
                <a:gd name="T11" fmla="*/ 170 h 340"/>
                <a:gd name="T12" fmla="*/ 0 w 967"/>
                <a:gd name="T1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7" h="340">
                  <a:moveTo>
                    <a:pt x="0" y="0"/>
                  </a:moveTo>
                  <a:lnTo>
                    <a:pt x="811" y="0"/>
                  </a:lnTo>
                  <a:lnTo>
                    <a:pt x="967" y="170"/>
                  </a:lnTo>
                  <a:lnTo>
                    <a:pt x="811" y="340"/>
                  </a:lnTo>
                  <a:lnTo>
                    <a:pt x="0" y="340"/>
                  </a:lnTo>
                  <a:lnTo>
                    <a:pt x="156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1352" y="1957"/>
              <a:ext cx="965" cy="340"/>
            </a:xfrm>
            <a:custGeom>
              <a:avLst/>
              <a:gdLst>
                <a:gd name="T0" fmla="*/ 0 w 965"/>
                <a:gd name="T1" fmla="*/ 0 h 340"/>
                <a:gd name="T2" fmla="*/ 810 w 965"/>
                <a:gd name="T3" fmla="*/ 0 h 340"/>
                <a:gd name="T4" fmla="*/ 965 w 965"/>
                <a:gd name="T5" fmla="*/ 170 h 340"/>
                <a:gd name="T6" fmla="*/ 810 w 965"/>
                <a:gd name="T7" fmla="*/ 340 h 340"/>
                <a:gd name="T8" fmla="*/ 0 w 965"/>
                <a:gd name="T9" fmla="*/ 340 h 340"/>
                <a:gd name="T10" fmla="*/ 156 w 965"/>
                <a:gd name="T11" fmla="*/ 170 h 340"/>
                <a:gd name="T12" fmla="*/ 0 w 965"/>
                <a:gd name="T1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5" h="340">
                  <a:moveTo>
                    <a:pt x="0" y="0"/>
                  </a:moveTo>
                  <a:lnTo>
                    <a:pt x="810" y="0"/>
                  </a:lnTo>
                  <a:lnTo>
                    <a:pt x="965" y="170"/>
                  </a:lnTo>
                  <a:lnTo>
                    <a:pt x="810" y="340"/>
                  </a:lnTo>
                  <a:lnTo>
                    <a:pt x="0" y="340"/>
                  </a:lnTo>
                  <a:lnTo>
                    <a:pt x="156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286" y="2388"/>
              <a:ext cx="793" cy="70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431" y="2687"/>
              <a:ext cx="5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Arial" pitchFamily="34" charset="0"/>
                </a:rPr>
                <a:t>Electricity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286" y="3136"/>
              <a:ext cx="793" cy="658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4" name="Rectangle 30"/>
            <p:cNvSpPr>
              <a:spLocks noChangeArrowheads="1"/>
            </p:cNvSpPr>
            <p:nvPr/>
          </p:nvSpPr>
          <p:spPr bwMode="auto">
            <a:xfrm>
              <a:off x="592" y="3412"/>
              <a:ext cx="23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Arial" pitchFamily="34" charset="0"/>
                </a:rPr>
                <a:t>Gas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Freeform 31"/>
            <p:cNvSpPr>
              <a:spLocks/>
            </p:cNvSpPr>
            <p:nvPr/>
          </p:nvSpPr>
          <p:spPr bwMode="auto">
            <a:xfrm>
              <a:off x="1352" y="2386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6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7" name="Rectangle 32"/>
            <p:cNvSpPr>
              <a:spLocks noChangeArrowheads="1"/>
            </p:cNvSpPr>
            <p:nvPr/>
          </p:nvSpPr>
          <p:spPr bwMode="auto">
            <a:xfrm>
              <a:off x="1464" y="2372"/>
              <a:ext cx="42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Large </a:t>
              </a:r>
              <a:r>
                <a:rPr kumimoji="0" lang="nl-NL" sz="900" b="0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scale</a:t>
              </a: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33"/>
            <p:cNvSpPr>
              <a:spLocks noChangeArrowheads="1"/>
            </p:cNvSpPr>
            <p:nvPr/>
          </p:nvSpPr>
          <p:spPr bwMode="auto">
            <a:xfrm>
              <a:off x="1464" y="2458"/>
              <a:ext cx="6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generation: Delta,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34"/>
            <p:cNvSpPr>
              <a:spLocks noChangeArrowheads="1"/>
            </p:cNvSpPr>
            <p:nvPr/>
          </p:nvSpPr>
          <p:spPr bwMode="auto">
            <a:xfrm>
              <a:off x="1464" y="2543"/>
              <a:ext cx="6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Eletrabel, Eneco,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35"/>
            <p:cNvSpPr>
              <a:spLocks noChangeArrowheads="1"/>
            </p:cNvSpPr>
            <p:nvPr/>
          </p:nvSpPr>
          <p:spPr bwMode="auto">
            <a:xfrm>
              <a:off x="1464" y="2631"/>
              <a:ext cx="6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E.ON, Essent, Nuon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Freeform 36"/>
            <p:cNvSpPr>
              <a:spLocks/>
            </p:cNvSpPr>
            <p:nvPr/>
          </p:nvSpPr>
          <p:spPr bwMode="auto">
            <a:xfrm>
              <a:off x="1352" y="2775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5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2" name="Rectangle 37"/>
            <p:cNvSpPr>
              <a:spLocks noChangeArrowheads="1"/>
            </p:cNvSpPr>
            <p:nvPr/>
          </p:nvSpPr>
          <p:spPr bwMode="auto">
            <a:xfrm>
              <a:off x="1464" y="2760"/>
              <a:ext cx="6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Other decentralised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38"/>
            <p:cNvSpPr>
              <a:spLocks noChangeArrowheads="1"/>
            </p:cNvSpPr>
            <p:nvPr/>
          </p:nvSpPr>
          <p:spPr bwMode="auto">
            <a:xfrm>
              <a:off x="1464" y="2847"/>
              <a:ext cx="3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generation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Freeform 39"/>
            <p:cNvSpPr>
              <a:spLocks/>
            </p:cNvSpPr>
            <p:nvPr/>
          </p:nvSpPr>
          <p:spPr bwMode="auto">
            <a:xfrm>
              <a:off x="1352" y="2991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5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5" name="Rectangle 40"/>
            <p:cNvSpPr>
              <a:spLocks noChangeArrowheads="1"/>
            </p:cNvSpPr>
            <p:nvPr/>
          </p:nvSpPr>
          <p:spPr bwMode="auto">
            <a:xfrm>
              <a:off x="1464" y="2976"/>
              <a:ext cx="2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Import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Freeform 41"/>
            <p:cNvSpPr>
              <a:spLocks/>
            </p:cNvSpPr>
            <p:nvPr/>
          </p:nvSpPr>
          <p:spPr bwMode="auto">
            <a:xfrm>
              <a:off x="2146" y="2386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6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7" name="Rectangle 42"/>
            <p:cNvSpPr>
              <a:spLocks noChangeArrowheads="1"/>
            </p:cNvSpPr>
            <p:nvPr/>
          </p:nvSpPr>
          <p:spPr bwMode="auto">
            <a:xfrm>
              <a:off x="2258" y="2372"/>
              <a:ext cx="4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Operator 110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43"/>
            <p:cNvSpPr>
              <a:spLocks noChangeArrowheads="1"/>
            </p:cNvSpPr>
            <p:nvPr/>
          </p:nvSpPr>
          <p:spPr bwMode="auto">
            <a:xfrm>
              <a:off x="2754" y="2372"/>
              <a:ext cx="7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44"/>
            <p:cNvSpPr>
              <a:spLocks noChangeArrowheads="1"/>
            </p:cNvSpPr>
            <p:nvPr/>
          </p:nvSpPr>
          <p:spPr bwMode="auto">
            <a:xfrm>
              <a:off x="2258" y="2458"/>
              <a:ext cx="52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380kV: TenneT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45"/>
            <p:cNvSpPr>
              <a:spLocks/>
            </p:cNvSpPr>
            <p:nvPr/>
          </p:nvSpPr>
          <p:spPr bwMode="auto">
            <a:xfrm>
              <a:off x="2146" y="2602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6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1" name="Rectangle 46"/>
            <p:cNvSpPr>
              <a:spLocks noChangeArrowheads="1"/>
            </p:cNvSpPr>
            <p:nvPr/>
          </p:nvSpPr>
          <p:spPr bwMode="auto">
            <a:xfrm>
              <a:off x="2258" y="2587"/>
              <a:ext cx="52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Import &amp; export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47"/>
            <p:cNvSpPr>
              <a:spLocks/>
            </p:cNvSpPr>
            <p:nvPr/>
          </p:nvSpPr>
          <p:spPr bwMode="auto">
            <a:xfrm>
              <a:off x="2963" y="2386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6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3" name="Rectangle 48"/>
            <p:cNvSpPr>
              <a:spLocks noChangeArrowheads="1"/>
            </p:cNvSpPr>
            <p:nvPr/>
          </p:nvSpPr>
          <p:spPr bwMode="auto">
            <a:xfrm>
              <a:off x="3075" y="2371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Enexis</a:t>
              </a:r>
              <a:endParaRPr kumimoji="0" lang="nl-NL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49"/>
            <p:cNvSpPr>
              <a:spLocks noChangeArrowheads="1"/>
            </p:cNvSpPr>
            <p:nvPr/>
          </p:nvSpPr>
          <p:spPr bwMode="auto">
            <a:xfrm>
              <a:off x="3308" y="2372"/>
              <a:ext cx="39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, Alliander,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50"/>
            <p:cNvSpPr>
              <a:spLocks noChangeArrowheads="1"/>
            </p:cNvSpPr>
            <p:nvPr/>
          </p:nvSpPr>
          <p:spPr bwMode="auto">
            <a:xfrm>
              <a:off x="3075" y="2458"/>
              <a:ext cx="56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Endinet</a:t>
              </a: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r>
                <a:rPr kumimoji="0" lang="nl-NL" sz="900" b="0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Rendo</a:t>
              </a: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51"/>
            <p:cNvSpPr>
              <a:spLocks noChangeArrowheads="1"/>
            </p:cNvSpPr>
            <p:nvPr/>
          </p:nvSpPr>
          <p:spPr bwMode="auto">
            <a:xfrm>
              <a:off x="3075" y="2543"/>
              <a:ext cx="6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Stedin, Westland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52"/>
            <p:cNvSpPr>
              <a:spLocks noChangeArrowheads="1"/>
            </p:cNvSpPr>
            <p:nvPr/>
          </p:nvSpPr>
          <p:spPr bwMode="auto">
            <a:xfrm>
              <a:off x="3075" y="2631"/>
              <a:ext cx="5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Energie, Delta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53"/>
            <p:cNvSpPr>
              <a:spLocks noChangeArrowheads="1"/>
            </p:cNvSpPr>
            <p:nvPr/>
          </p:nvSpPr>
          <p:spPr bwMode="auto">
            <a:xfrm>
              <a:off x="3075" y="2717"/>
              <a:ext cx="5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Netwerkbeheer,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54"/>
            <p:cNvSpPr>
              <a:spLocks noChangeArrowheads="1"/>
            </p:cNvSpPr>
            <p:nvPr/>
          </p:nvSpPr>
          <p:spPr bwMode="auto">
            <a:xfrm>
              <a:off x="3075" y="2803"/>
              <a:ext cx="39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Cogas, etc.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56"/>
            <p:cNvSpPr>
              <a:spLocks/>
            </p:cNvSpPr>
            <p:nvPr/>
          </p:nvSpPr>
          <p:spPr bwMode="auto">
            <a:xfrm>
              <a:off x="3802" y="2386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6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2" name="Rectangle 57"/>
            <p:cNvSpPr>
              <a:spLocks noChangeArrowheads="1"/>
            </p:cNvSpPr>
            <p:nvPr/>
          </p:nvSpPr>
          <p:spPr bwMode="auto">
            <a:xfrm>
              <a:off x="3914" y="2372"/>
              <a:ext cx="45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Delta, Dong,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58"/>
            <p:cNvSpPr>
              <a:spLocks noChangeArrowheads="1"/>
            </p:cNvSpPr>
            <p:nvPr/>
          </p:nvSpPr>
          <p:spPr bwMode="auto">
            <a:xfrm>
              <a:off x="3914" y="2458"/>
              <a:ext cx="63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Electrabel, Eneco,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59"/>
            <p:cNvSpPr>
              <a:spLocks noChangeArrowheads="1"/>
            </p:cNvSpPr>
            <p:nvPr/>
          </p:nvSpPr>
          <p:spPr bwMode="auto">
            <a:xfrm>
              <a:off x="3914" y="2543"/>
              <a:ext cx="76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E.ON Benelux, Essent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60"/>
            <p:cNvSpPr>
              <a:spLocks noChangeArrowheads="1"/>
            </p:cNvSpPr>
            <p:nvPr/>
          </p:nvSpPr>
          <p:spPr bwMode="auto">
            <a:xfrm>
              <a:off x="3914" y="2631"/>
              <a:ext cx="4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(RWE), Nuon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61"/>
            <p:cNvSpPr>
              <a:spLocks noChangeArrowheads="1"/>
            </p:cNvSpPr>
            <p:nvPr/>
          </p:nvSpPr>
          <p:spPr bwMode="auto">
            <a:xfrm>
              <a:off x="3914" y="2717"/>
              <a:ext cx="7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nl-NL" sz="900" b="0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Vattenfall</a:t>
              </a: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), NEM, etc.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62"/>
            <p:cNvSpPr>
              <a:spLocks/>
            </p:cNvSpPr>
            <p:nvPr/>
          </p:nvSpPr>
          <p:spPr bwMode="auto">
            <a:xfrm>
              <a:off x="4618" y="2385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6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8" name="Rectangle 63"/>
            <p:cNvSpPr>
              <a:spLocks noChangeArrowheads="1"/>
            </p:cNvSpPr>
            <p:nvPr/>
          </p:nvSpPr>
          <p:spPr bwMode="auto">
            <a:xfrm>
              <a:off x="4730" y="2370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Enexis</a:t>
              </a:r>
              <a:endParaRPr kumimoji="0" lang="nl-NL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Freeform 64"/>
            <p:cNvSpPr>
              <a:spLocks/>
            </p:cNvSpPr>
            <p:nvPr/>
          </p:nvSpPr>
          <p:spPr bwMode="auto">
            <a:xfrm>
              <a:off x="4618" y="2515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5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0" name="Rectangle 65"/>
            <p:cNvSpPr>
              <a:spLocks noChangeArrowheads="1"/>
            </p:cNvSpPr>
            <p:nvPr/>
          </p:nvSpPr>
          <p:spPr bwMode="auto">
            <a:xfrm>
              <a:off x="4730" y="2500"/>
              <a:ext cx="73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900" dirty="0" err="1" smtClean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Other</a:t>
              </a:r>
              <a:r>
                <a:rPr lang="nl-NL" sz="900" dirty="0" smtClean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900" dirty="0" err="1" smtClean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parties</a:t>
              </a:r>
              <a:r>
                <a:rPr lang="nl-NL" sz="900" dirty="0" smtClean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nl-NL" sz="900" dirty="0" err="1" smtClean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such</a:t>
              </a:r>
              <a:r>
                <a:rPr lang="nl-NL" sz="900" dirty="0" smtClean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900" dirty="0" smtClean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Installation companies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Freeform 66"/>
            <p:cNvSpPr>
              <a:spLocks/>
            </p:cNvSpPr>
            <p:nvPr/>
          </p:nvSpPr>
          <p:spPr bwMode="auto">
            <a:xfrm>
              <a:off x="2146" y="3157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5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2" name="Rectangle 67"/>
            <p:cNvSpPr>
              <a:spLocks noChangeArrowheads="1"/>
            </p:cNvSpPr>
            <p:nvPr/>
          </p:nvSpPr>
          <p:spPr bwMode="auto">
            <a:xfrm>
              <a:off x="2258" y="3141"/>
              <a:ext cx="54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Operator HP </a:t>
              </a:r>
              <a:r>
                <a:rPr kumimoji="0" lang="nl-NL" sz="900" b="0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grid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68"/>
            <p:cNvSpPr>
              <a:spLocks noChangeArrowheads="1"/>
            </p:cNvSpPr>
            <p:nvPr/>
          </p:nvSpPr>
          <p:spPr bwMode="auto">
            <a:xfrm>
              <a:off x="2245" y="3228"/>
              <a:ext cx="5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 (40-60 bar) Gas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71"/>
            <p:cNvSpPr>
              <a:spLocks noChangeArrowheads="1"/>
            </p:cNvSpPr>
            <p:nvPr/>
          </p:nvSpPr>
          <p:spPr bwMode="auto">
            <a:xfrm>
              <a:off x="2258" y="3315"/>
              <a:ext cx="6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Transport Services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72"/>
            <p:cNvSpPr>
              <a:spLocks noChangeArrowheads="1"/>
            </p:cNvSpPr>
            <p:nvPr/>
          </p:nvSpPr>
          <p:spPr bwMode="auto">
            <a:xfrm>
              <a:off x="2258" y="3402"/>
              <a:ext cx="2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(GTS)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Freeform 73"/>
            <p:cNvSpPr>
              <a:spLocks/>
            </p:cNvSpPr>
            <p:nvPr/>
          </p:nvSpPr>
          <p:spPr bwMode="auto">
            <a:xfrm>
              <a:off x="2146" y="3546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5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9" name="Rectangle 74"/>
            <p:cNvSpPr>
              <a:spLocks noChangeArrowheads="1"/>
            </p:cNvSpPr>
            <p:nvPr/>
          </p:nvSpPr>
          <p:spPr bwMode="auto">
            <a:xfrm>
              <a:off x="2258" y="3531"/>
              <a:ext cx="52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Import &amp; export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Freeform 75"/>
            <p:cNvSpPr>
              <a:spLocks/>
            </p:cNvSpPr>
            <p:nvPr/>
          </p:nvSpPr>
          <p:spPr bwMode="auto">
            <a:xfrm>
              <a:off x="2146" y="3675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6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1" name="Rectangle 76"/>
            <p:cNvSpPr>
              <a:spLocks noChangeArrowheads="1"/>
            </p:cNvSpPr>
            <p:nvPr/>
          </p:nvSpPr>
          <p:spPr bwMode="auto">
            <a:xfrm>
              <a:off x="2258" y="3660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Enexis</a:t>
              </a:r>
              <a:endParaRPr kumimoji="0" lang="nl-NL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77"/>
            <p:cNvSpPr>
              <a:spLocks noChangeArrowheads="1"/>
            </p:cNvSpPr>
            <p:nvPr/>
          </p:nvSpPr>
          <p:spPr bwMode="auto">
            <a:xfrm>
              <a:off x="2491" y="3661"/>
              <a:ext cx="4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, Delta (Zebra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78"/>
            <p:cNvSpPr>
              <a:spLocks noChangeArrowheads="1"/>
            </p:cNvSpPr>
            <p:nvPr/>
          </p:nvSpPr>
          <p:spPr bwMode="auto">
            <a:xfrm>
              <a:off x="2258" y="3747"/>
              <a:ext cx="3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HD leiding)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Freeform 79"/>
            <p:cNvSpPr>
              <a:spLocks noEditPoints="1"/>
            </p:cNvSpPr>
            <p:nvPr/>
          </p:nvSpPr>
          <p:spPr bwMode="auto">
            <a:xfrm>
              <a:off x="280" y="3109"/>
              <a:ext cx="5192" cy="9"/>
            </a:xfrm>
            <a:custGeom>
              <a:avLst/>
              <a:gdLst>
                <a:gd name="T0" fmla="*/ 85 w 5192"/>
                <a:gd name="T1" fmla="*/ 8 h 9"/>
                <a:gd name="T2" fmla="*/ 162 w 5192"/>
                <a:gd name="T3" fmla="*/ 0 h 9"/>
                <a:gd name="T4" fmla="*/ 216 w 5192"/>
                <a:gd name="T5" fmla="*/ 8 h 9"/>
                <a:gd name="T6" fmla="*/ 354 w 5192"/>
                <a:gd name="T7" fmla="*/ 0 h 9"/>
                <a:gd name="T8" fmla="*/ 377 w 5192"/>
                <a:gd name="T9" fmla="*/ 0 h 9"/>
                <a:gd name="T10" fmla="*/ 515 w 5192"/>
                <a:gd name="T11" fmla="*/ 8 h 9"/>
                <a:gd name="T12" fmla="*/ 592 w 5192"/>
                <a:gd name="T13" fmla="*/ 0 h 9"/>
                <a:gd name="T14" fmla="*/ 646 w 5192"/>
                <a:gd name="T15" fmla="*/ 8 h 9"/>
                <a:gd name="T16" fmla="*/ 784 w 5192"/>
                <a:gd name="T17" fmla="*/ 0 h 9"/>
                <a:gd name="T18" fmla="*/ 807 w 5192"/>
                <a:gd name="T19" fmla="*/ 0 h 9"/>
                <a:gd name="T20" fmla="*/ 945 w 5192"/>
                <a:gd name="T21" fmla="*/ 8 h 9"/>
                <a:gd name="T22" fmla="*/ 1022 w 5192"/>
                <a:gd name="T23" fmla="*/ 0 h 9"/>
                <a:gd name="T24" fmla="*/ 1076 w 5192"/>
                <a:gd name="T25" fmla="*/ 8 h 9"/>
                <a:gd name="T26" fmla="*/ 1214 w 5192"/>
                <a:gd name="T27" fmla="*/ 0 h 9"/>
                <a:gd name="T28" fmla="*/ 1237 w 5192"/>
                <a:gd name="T29" fmla="*/ 0 h 9"/>
                <a:gd name="T30" fmla="*/ 1375 w 5192"/>
                <a:gd name="T31" fmla="*/ 8 h 9"/>
                <a:gd name="T32" fmla="*/ 1452 w 5192"/>
                <a:gd name="T33" fmla="*/ 0 h 9"/>
                <a:gd name="T34" fmla="*/ 1506 w 5192"/>
                <a:gd name="T35" fmla="*/ 8 h 9"/>
                <a:gd name="T36" fmla="*/ 1644 w 5192"/>
                <a:gd name="T37" fmla="*/ 0 h 9"/>
                <a:gd name="T38" fmla="*/ 1667 w 5192"/>
                <a:gd name="T39" fmla="*/ 0 h 9"/>
                <a:gd name="T40" fmla="*/ 1805 w 5192"/>
                <a:gd name="T41" fmla="*/ 8 h 9"/>
                <a:gd name="T42" fmla="*/ 1882 w 5192"/>
                <a:gd name="T43" fmla="*/ 0 h 9"/>
                <a:gd name="T44" fmla="*/ 1936 w 5192"/>
                <a:gd name="T45" fmla="*/ 8 h 9"/>
                <a:gd name="T46" fmla="*/ 2074 w 5192"/>
                <a:gd name="T47" fmla="*/ 1 h 9"/>
                <a:gd name="T48" fmla="*/ 2097 w 5192"/>
                <a:gd name="T49" fmla="*/ 1 h 9"/>
                <a:gd name="T50" fmla="*/ 2235 w 5192"/>
                <a:gd name="T51" fmla="*/ 8 h 9"/>
                <a:gd name="T52" fmla="*/ 2312 w 5192"/>
                <a:gd name="T53" fmla="*/ 1 h 9"/>
                <a:gd name="T54" fmla="*/ 2366 w 5192"/>
                <a:gd name="T55" fmla="*/ 8 h 9"/>
                <a:gd name="T56" fmla="*/ 2504 w 5192"/>
                <a:gd name="T57" fmla="*/ 1 h 9"/>
                <a:gd name="T58" fmla="*/ 2527 w 5192"/>
                <a:gd name="T59" fmla="*/ 1 h 9"/>
                <a:gd name="T60" fmla="*/ 2665 w 5192"/>
                <a:gd name="T61" fmla="*/ 9 h 9"/>
                <a:gd name="T62" fmla="*/ 2742 w 5192"/>
                <a:gd name="T63" fmla="*/ 1 h 9"/>
                <a:gd name="T64" fmla="*/ 2796 w 5192"/>
                <a:gd name="T65" fmla="*/ 9 h 9"/>
                <a:gd name="T66" fmla="*/ 2934 w 5192"/>
                <a:gd name="T67" fmla="*/ 1 h 9"/>
                <a:gd name="T68" fmla="*/ 2957 w 5192"/>
                <a:gd name="T69" fmla="*/ 1 h 9"/>
                <a:gd name="T70" fmla="*/ 3095 w 5192"/>
                <a:gd name="T71" fmla="*/ 9 h 9"/>
                <a:gd name="T72" fmla="*/ 3172 w 5192"/>
                <a:gd name="T73" fmla="*/ 1 h 9"/>
                <a:gd name="T74" fmla="*/ 3226 w 5192"/>
                <a:gd name="T75" fmla="*/ 9 h 9"/>
                <a:gd name="T76" fmla="*/ 3364 w 5192"/>
                <a:gd name="T77" fmla="*/ 1 h 9"/>
                <a:gd name="T78" fmla="*/ 3387 w 5192"/>
                <a:gd name="T79" fmla="*/ 1 h 9"/>
                <a:gd name="T80" fmla="*/ 3525 w 5192"/>
                <a:gd name="T81" fmla="*/ 9 h 9"/>
                <a:gd name="T82" fmla="*/ 3602 w 5192"/>
                <a:gd name="T83" fmla="*/ 1 h 9"/>
                <a:gd name="T84" fmla="*/ 3656 w 5192"/>
                <a:gd name="T85" fmla="*/ 9 h 9"/>
                <a:gd name="T86" fmla="*/ 3794 w 5192"/>
                <a:gd name="T87" fmla="*/ 1 h 9"/>
                <a:gd name="T88" fmla="*/ 3817 w 5192"/>
                <a:gd name="T89" fmla="*/ 1 h 9"/>
                <a:gd name="T90" fmla="*/ 3955 w 5192"/>
                <a:gd name="T91" fmla="*/ 9 h 9"/>
                <a:gd name="T92" fmla="*/ 4032 w 5192"/>
                <a:gd name="T93" fmla="*/ 1 h 9"/>
                <a:gd name="T94" fmla="*/ 4086 w 5192"/>
                <a:gd name="T95" fmla="*/ 9 h 9"/>
                <a:gd name="T96" fmla="*/ 4224 w 5192"/>
                <a:gd name="T97" fmla="*/ 1 h 9"/>
                <a:gd name="T98" fmla="*/ 4247 w 5192"/>
                <a:gd name="T99" fmla="*/ 1 h 9"/>
                <a:gd name="T100" fmla="*/ 4385 w 5192"/>
                <a:gd name="T101" fmla="*/ 9 h 9"/>
                <a:gd name="T102" fmla="*/ 4462 w 5192"/>
                <a:gd name="T103" fmla="*/ 1 h 9"/>
                <a:gd name="T104" fmla="*/ 4516 w 5192"/>
                <a:gd name="T105" fmla="*/ 9 h 9"/>
                <a:gd name="T106" fmla="*/ 4654 w 5192"/>
                <a:gd name="T107" fmla="*/ 2 h 9"/>
                <a:gd name="T108" fmla="*/ 4677 w 5192"/>
                <a:gd name="T109" fmla="*/ 2 h 9"/>
                <a:gd name="T110" fmla="*/ 4816 w 5192"/>
                <a:gd name="T111" fmla="*/ 9 h 9"/>
                <a:gd name="T112" fmla="*/ 4892 w 5192"/>
                <a:gd name="T113" fmla="*/ 2 h 9"/>
                <a:gd name="T114" fmla="*/ 4946 w 5192"/>
                <a:gd name="T115" fmla="*/ 9 h 9"/>
                <a:gd name="T116" fmla="*/ 5084 w 5192"/>
                <a:gd name="T117" fmla="*/ 2 h 9"/>
                <a:gd name="T118" fmla="*/ 5107 w 5192"/>
                <a:gd name="T11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92" h="9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54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54" y="8"/>
                  </a:lnTo>
                  <a:lnTo>
                    <a:pt x="54" y="0"/>
                  </a:lnTo>
                  <a:close/>
                  <a:moveTo>
                    <a:pt x="108" y="0"/>
                  </a:moveTo>
                  <a:lnTo>
                    <a:pt x="139" y="0"/>
                  </a:lnTo>
                  <a:lnTo>
                    <a:pt x="139" y="8"/>
                  </a:lnTo>
                  <a:lnTo>
                    <a:pt x="108" y="8"/>
                  </a:lnTo>
                  <a:lnTo>
                    <a:pt x="108" y="0"/>
                  </a:lnTo>
                  <a:close/>
                  <a:moveTo>
                    <a:pt x="162" y="0"/>
                  </a:moveTo>
                  <a:lnTo>
                    <a:pt x="192" y="0"/>
                  </a:lnTo>
                  <a:lnTo>
                    <a:pt x="192" y="8"/>
                  </a:lnTo>
                  <a:lnTo>
                    <a:pt x="162" y="8"/>
                  </a:lnTo>
                  <a:lnTo>
                    <a:pt x="162" y="0"/>
                  </a:lnTo>
                  <a:close/>
                  <a:moveTo>
                    <a:pt x="216" y="0"/>
                  </a:moveTo>
                  <a:lnTo>
                    <a:pt x="246" y="0"/>
                  </a:lnTo>
                  <a:lnTo>
                    <a:pt x="246" y="8"/>
                  </a:lnTo>
                  <a:lnTo>
                    <a:pt x="216" y="8"/>
                  </a:lnTo>
                  <a:lnTo>
                    <a:pt x="216" y="0"/>
                  </a:lnTo>
                  <a:close/>
                  <a:moveTo>
                    <a:pt x="269" y="0"/>
                  </a:moveTo>
                  <a:lnTo>
                    <a:pt x="300" y="0"/>
                  </a:lnTo>
                  <a:lnTo>
                    <a:pt x="300" y="8"/>
                  </a:lnTo>
                  <a:lnTo>
                    <a:pt x="269" y="8"/>
                  </a:lnTo>
                  <a:lnTo>
                    <a:pt x="269" y="0"/>
                  </a:lnTo>
                  <a:close/>
                  <a:moveTo>
                    <a:pt x="323" y="0"/>
                  </a:moveTo>
                  <a:lnTo>
                    <a:pt x="354" y="0"/>
                  </a:lnTo>
                  <a:lnTo>
                    <a:pt x="354" y="8"/>
                  </a:lnTo>
                  <a:lnTo>
                    <a:pt x="323" y="8"/>
                  </a:lnTo>
                  <a:lnTo>
                    <a:pt x="323" y="0"/>
                  </a:lnTo>
                  <a:close/>
                  <a:moveTo>
                    <a:pt x="377" y="0"/>
                  </a:moveTo>
                  <a:lnTo>
                    <a:pt x="407" y="0"/>
                  </a:lnTo>
                  <a:lnTo>
                    <a:pt x="407" y="8"/>
                  </a:lnTo>
                  <a:lnTo>
                    <a:pt x="377" y="8"/>
                  </a:lnTo>
                  <a:lnTo>
                    <a:pt x="377" y="0"/>
                  </a:lnTo>
                  <a:close/>
                  <a:moveTo>
                    <a:pt x="431" y="0"/>
                  </a:moveTo>
                  <a:lnTo>
                    <a:pt x="461" y="0"/>
                  </a:lnTo>
                  <a:lnTo>
                    <a:pt x="461" y="8"/>
                  </a:lnTo>
                  <a:lnTo>
                    <a:pt x="431" y="8"/>
                  </a:lnTo>
                  <a:lnTo>
                    <a:pt x="431" y="0"/>
                  </a:lnTo>
                  <a:close/>
                  <a:moveTo>
                    <a:pt x="484" y="0"/>
                  </a:moveTo>
                  <a:lnTo>
                    <a:pt x="515" y="0"/>
                  </a:lnTo>
                  <a:lnTo>
                    <a:pt x="515" y="8"/>
                  </a:lnTo>
                  <a:lnTo>
                    <a:pt x="484" y="8"/>
                  </a:lnTo>
                  <a:lnTo>
                    <a:pt x="484" y="0"/>
                  </a:lnTo>
                  <a:close/>
                  <a:moveTo>
                    <a:pt x="538" y="0"/>
                  </a:moveTo>
                  <a:lnTo>
                    <a:pt x="569" y="0"/>
                  </a:lnTo>
                  <a:lnTo>
                    <a:pt x="569" y="8"/>
                  </a:lnTo>
                  <a:lnTo>
                    <a:pt x="538" y="8"/>
                  </a:lnTo>
                  <a:lnTo>
                    <a:pt x="538" y="0"/>
                  </a:lnTo>
                  <a:close/>
                  <a:moveTo>
                    <a:pt x="592" y="0"/>
                  </a:moveTo>
                  <a:lnTo>
                    <a:pt x="623" y="0"/>
                  </a:lnTo>
                  <a:lnTo>
                    <a:pt x="623" y="8"/>
                  </a:lnTo>
                  <a:lnTo>
                    <a:pt x="592" y="8"/>
                  </a:lnTo>
                  <a:lnTo>
                    <a:pt x="592" y="0"/>
                  </a:lnTo>
                  <a:close/>
                  <a:moveTo>
                    <a:pt x="646" y="0"/>
                  </a:moveTo>
                  <a:lnTo>
                    <a:pt x="676" y="0"/>
                  </a:lnTo>
                  <a:lnTo>
                    <a:pt x="676" y="8"/>
                  </a:lnTo>
                  <a:lnTo>
                    <a:pt x="646" y="8"/>
                  </a:lnTo>
                  <a:lnTo>
                    <a:pt x="646" y="0"/>
                  </a:lnTo>
                  <a:close/>
                  <a:moveTo>
                    <a:pt x="699" y="0"/>
                  </a:moveTo>
                  <a:lnTo>
                    <a:pt x="730" y="0"/>
                  </a:lnTo>
                  <a:lnTo>
                    <a:pt x="730" y="8"/>
                  </a:lnTo>
                  <a:lnTo>
                    <a:pt x="699" y="8"/>
                  </a:lnTo>
                  <a:lnTo>
                    <a:pt x="699" y="0"/>
                  </a:lnTo>
                  <a:close/>
                  <a:moveTo>
                    <a:pt x="753" y="0"/>
                  </a:moveTo>
                  <a:lnTo>
                    <a:pt x="784" y="0"/>
                  </a:lnTo>
                  <a:lnTo>
                    <a:pt x="784" y="8"/>
                  </a:lnTo>
                  <a:lnTo>
                    <a:pt x="753" y="8"/>
                  </a:lnTo>
                  <a:lnTo>
                    <a:pt x="753" y="0"/>
                  </a:lnTo>
                  <a:close/>
                  <a:moveTo>
                    <a:pt x="807" y="0"/>
                  </a:moveTo>
                  <a:lnTo>
                    <a:pt x="838" y="0"/>
                  </a:lnTo>
                  <a:lnTo>
                    <a:pt x="838" y="8"/>
                  </a:lnTo>
                  <a:lnTo>
                    <a:pt x="807" y="8"/>
                  </a:lnTo>
                  <a:lnTo>
                    <a:pt x="807" y="0"/>
                  </a:lnTo>
                  <a:close/>
                  <a:moveTo>
                    <a:pt x="861" y="0"/>
                  </a:moveTo>
                  <a:lnTo>
                    <a:pt x="891" y="0"/>
                  </a:lnTo>
                  <a:lnTo>
                    <a:pt x="891" y="8"/>
                  </a:lnTo>
                  <a:lnTo>
                    <a:pt x="861" y="8"/>
                  </a:lnTo>
                  <a:lnTo>
                    <a:pt x="861" y="0"/>
                  </a:lnTo>
                  <a:close/>
                  <a:moveTo>
                    <a:pt x="914" y="0"/>
                  </a:moveTo>
                  <a:lnTo>
                    <a:pt x="945" y="0"/>
                  </a:lnTo>
                  <a:lnTo>
                    <a:pt x="945" y="8"/>
                  </a:lnTo>
                  <a:lnTo>
                    <a:pt x="914" y="8"/>
                  </a:lnTo>
                  <a:lnTo>
                    <a:pt x="914" y="0"/>
                  </a:lnTo>
                  <a:close/>
                  <a:moveTo>
                    <a:pt x="968" y="0"/>
                  </a:moveTo>
                  <a:lnTo>
                    <a:pt x="999" y="0"/>
                  </a:lnTo>
                  <a:lnTo>
                    <a:pt x="999" y="8"/>
                  </a:lnTo>
                  <a:lnTo>
                    <a:pt x="968" y="8"/>
                  </a:lnTo>
                  <a:lnTo>
                    <a:pt x="968" y="0"/>
                  </a:lnTo>
                  <a:close/>
                  <a:moveTo>
                    <a:pt x="1022" y="0"/>
                  </a:moveTo>
                  <a:lnTo>
                    <a:pt x="1053" y="0"/>
                  </a:lnTo>
                  <a:lnTo>
                    <a:pt x="1053" y="8"/>
                  </a:lnTo>
                  <a:lnTo>
                    <a:pt x="1022" y="8"/>
                  </a:lnTo>
                  <a:lnTo>
                    <a:pt x="1022" y="0"/>
                  </a:lnTo>
                  <a:close/>
                  <a:moveTo>
                    <a:pt x="1076" y="0"/>
                  </a:moveTo>
                  <a:lnTo>
                    <a:pt x="1106" y="0"/>
                  </a:lnTo>
                  <a:lnTo>
                    <a:pt x="1106" y="8"/>
                  </a:lnTo>
                  <a:lnTo>
                    <a:pt x="1076" y="8"/>
                  </a:lnTo>
                  <a:lnTo>
                    <a:pt x="1076" y="0"/>
                  </a:lnTo>
                  <a:close/>
                  <a:moveTo>
                    <a:pt x="1129" y="0"/>
                  </a:moveTo>
                  <a:lnTo>
                    <a:pt x="1160" y="0"/>
                  </a:lnTo>
                  <a:lnTo>
                    <a:pt x="1160" y="8"/>
                  </a:lnTo>
                  <a:lnTo>
                    <a:pt x="1129" y="8"/>
                  </a:lnTo>
                  <a:lnTo>
                    <a:pt x="1129" y="0"/>
                  </a:lnTo>
                  <a:close/>
                  <a:moveTo>
                    <a:pt x="1183" y="0"/>
                  </a:moveTo>
                  <a:lnTo>
                    <a:pt x="1214" y="0"/>
                  </a:lnTo>
                  <a:lnTo>
                    <a:pt x="1214" y="8"/>
                  </a:lnTo>
                  <a:lnTo>
                    <a:pt x="1183" y="8"/>
                  </a:lnTo>
                  <a:lnTo>
                    <a:pt x="1183" y="0"/>
                  </a:lnTo>
                  <a:close/>
                  <a:moveTo>
                    <a:pt x="1237" y="0"/>
                  </a:moveTo>
                  <a:lnTo>
                    <a:pt x="1268" y="0"/>
                  </a:lnTo>
                  <a:lnTo>
                    <a:pt x="1268" y="8"/>
                  </a:lnTo>
                  <a:lnTo>
                    <a:pt x="1237" y="8"/>
                  </a:lnTo>
                  <a:lnTo>
                    <a:pt x="1237" y="0"/>
                  </a:lnTo>
                  <a:close/>
                  <a:moveTo>
                    <a:pt x="1291" y="0"/>
                  </a:moveTo>
                  <a:lnTo>
                    <a:pt x="1321" y="0"/>
                  </a:lnTo>
                  <a:lnTo>
                    <a:pt x="1321" y="8"/>
                  </a:lnTo>
                  <a:lnTo>
                    <a:pt x="1291" y="8"/>
                  </a:lnTo>
                  <a:lnTo>
                    <a:pt x="1291" y="0"/>
                  </a:lnTo>
                  <a:close/>
                  <a:moveTo>
                    <a:pt x="1344" y="0"/>
                  </a:moveTo>
                  <a:lnTo>
                    <a:pt x="1375" y="0"/>
                  </a:lnTo>
                  <a:lnTo>
                    <a:pt x="1375" y="8"/>
                  </a:lnTo>
                  <a:lnTo>
                    <a:pt x="1344" y="8"/>
                  </a:lnTo>
                  <a:lnTo>
                    <a:pt x="1344" y="0"/>
                  </a:lnTo>
                  <a:close/>
                  <a:moveTo>
                    <a:pt x="1398" y="0"/>
                  </a:moveTo>
                  <a:lnTo>
                    <a:pt x="1429" y="0"/>
                  </a:lnTo>
                  <a:lnTo>
                    <a:pt x="1429" y="8"/>
                  </a:lnTo>
                  <a:lnTo>
                    <a:pt x="1398" y="8"/>
                  </a:lnTo>
                  <a:lnTo>
                    <a:pt x="1398" y="0"/>
                  </a:lnTo>
                  <a:close/>
                  <a:moveTo>
                    <a:pt x="1452" y="0"/>
                  </a:moveTo>
                  <a:lnTo>
                    <a:pt x="1483" y="0"/>
                  </a:lnTo>
                  <a:lnTo>
                    <a:pt x="1483" y="8"/>
                  </a:lnTo>
                  <a:lnTo>
                    <a:pt x="1452" y="8"/>
                  </a:lnTo>
                  <a:lnTo>
                    <a:pt x="1452" y="0"/>
                  </a:lnTo>
                  <a:close/>
                  <a:moveTo>
                    <a:pt x="1506" y="0"/>
                  </a:moveTo>
                  <a:lnTo>
                    <a:pt x="1536" y="0"/>
                  </a:lnTo>
                  <a:lnTo>
                    <a:pt x="1536" y="8"/>
                  </a:lnTo>
                  <a:lnTo>
                    <a:pt x="1506" y="8"/>
                  </a:lnTo>
                  <a:lnTo>
                    <a:pt x="1506" y="0"/>
                  </a:lnTo>
                  <a:close/>
                  <a:moveTo>
                    <a:pt x="1559" y="0"/>
                  </a:moveTo>
                  <a:lnTo>
                    <a:pt x="1590" y="0"/>
                  </a:lnTo>
                  <a:lnTo>
                    <a:pt x="1590" y="8"/>
                  </a:lnTo>
                  <a:lnTo>
                    <a:pt x="1559" y="8"/>
                  </a:lnTo>
                  <a:lnTo>
                    <a:pt x="1559" y="0"/>
                  </a:lnTo>
                  <a:close/>
                  <a:moveTo>
                    <a:pt x="1613" y="0"/>
                  </a:moveTo>
                  <a:lnTo>
                    <a:pt x="1644" y="0"/>
                  </a:lnTo>
                  <a:lnTo>
                    <a:pt x="1644" y="8"/>
                  </a:lnTo>
                  <a:lnTo>
                    <a:pt x="1613" y="8"/>
                  </a:lnTo>
                  <a:lnTo>
                    <a:pt x="1613" y="0"/>
                  </a:lnTo>
                  <a:close/>
                  <a:moveTo>
                    <a:pt x="1667" y="0"/>
                  </a:moveTo>
                  <a:lnTo>
                    <a:pt x="1698" y="0"/>
                  </a:lnTo>
                  <a:lnTo>
                    <a:pt x="1698" y="8"/>
                  </a:lnTo>
                  <a:lnTo>
                    <a:pt x="1667" y="8"/>
                  </a:lnTo>
                  <a:lnTo>
                    <a:pt x="1667" y="0"/>
                  </a:lnTo>
                  <a:close/>
                  <a:moveTo>
                    <a:pt x="1721" y="0"/>
                  </a:moveTo>
                  <a:lnTo>
                    <a:pt x="1751" y="0"/>
                  </a:lnTo>
                  <a:lnTo>
                    <a:pt x="1751" y="8"/>
                  </a:lnTo>
                  <a:lnTo>
                    <a:pt x="1721" y="8"/>
                  </a:lnTo>
                  <a:lnTo>
                    <a:pt x="1721" y="0"/>
                  </a:lnTo>
                  <a:close/>
                  <a:moveTo>
                    <a:pt x="1774" y="0"/>
                  </a:moveTo>
                  <a:lnTo>
                    <a:pt x="1805" y="0"/>
                  </a:lnTo>
                  <a:lnTo>
                    <a:pt x="1805" y="8"/>
                  </a:lnTo>
                  <a:lnTo>
                    <a:pt x="1774" y="8"/>
                  </a:lnTo>
                  <a:lnTo>
                    <a:pt x="1774" y="0"/>
                  </a:lnTo>
                  <a:close/>
                  <a:moveTo>
                    <a:pt x="1828" y="0"/>
                  </a:moveTo>
                  <a:lnTo>
                    <a:pt x="1859" y="0"/>
                  </a:lnTo>
                  <a:lnTo>
                    <a:pt x="1859" y="8"/>
                  </a:lnTo>
                  <a:lnTo>
                    <a:pt x="1828" y="8"/>
                  </a:lnTo>
                  <a:lnTo>
                    <a:pt x="1828" y="0"/>
                  </a:lnTo>
                  <a:close/>
                  <a:moveTo>
                    <a:pt x="1882" y="0"/>
                  </a:moveTo>
                  <a:lnTo>
                    <a:pt x="1913" y="0"/>
                  </a:lnTo>
                  <a:lnTo>
                    <a:pt x="1913" y="8"/>
                  </a:lnTo>
                  <a:lnTo>
                    <a:pt x="1882" y="8"/>
                  </a:lnTo>
                  <a:lnTo>
                    <a:pt x="1882" y="0"/>
                  </a:lnTo>
                  <a:close/>
                  <a:moveTo>
                    <a:pt x="1936" y="0"/>
                  </a:moveTo>
                  <a:lnTo>
                    <a:pt x="1966" y="0"/>
                  </a:lnTo>
                  <a:lnTo>
                    <a:pt x="1966" y="8"/>
                  </a:lnTo>
                  <a:lnTo>
                    <a:pt x="1936" y="8"/>
                  </a:lnTo>
                  <a:lnTo>
                    <a:pt x="1936" y="0"/>
                  </a:lnTo>
                  <a:close/>
                  <a:moveTo>
                    <a:pt x="1989" y="1"/>
                  </a:moveTo>
                  <a:lnTo>
                    <a:pt x="2020" y="1"/>
                  </a:lnTo>
                  <a:lnTo>
                    <a:pt x="2020" y="8"/>
                  </a:lnTo>
                  <a:lnTo>
                    <a:pt x="1989" y="8"/>
                  </a:lnTo>
                  <a:lnTo>
                    <a:pt x="1989" y="1"/>
                  </a:lnTo>
                  <a:close/>
                  <a:moveTo>
                    <a:pt x="2043" y="1"/>
                  </a:moveTo>
                  <a:lnTo>
                    <a:pt x="2074" y="1"/>
                  </a:lnTo>
                  <a:lnTo>
                    <a:pt x="2074" y="8"/>
                  </a:lnTo>
                  <a:lnTo>
                    <a:pt x="2043" y="8"/>
                  </a:lnTo>
                  <a:lnTo>
                    <a:pt x="2043" y="1"/>
                  </a:lnTo>
                  <a:close/>
                  <a:moveTo>
                    <a:pt x="2097" y="1"/>
                  </a:moveTo>
                  <a:lnTo>
                    <a:pt x="2128" y="1"/>
                  </a:lnTo>
                  <a:lnTo>
                    <a:pt x="2128" y="8"/>
                  </a:lnTo>
                  <a:lnTo>
                    <a:pt x="2097" y="8"/>
                  </a:lnTo>
                  <a:lnTo>
                    <a:pt x="2097" y="1"/>
                  </a:lnTo>
                  <a:close/>
                  <a:moveTo>
                    <a:pt x="2151" y="1"/>
                  </a:moveTo>
                  <a:lnTo>
                    <a:pt x="2181" y="1"/>
                  </a:lnTo>
                  <a:lnTo>
                    <a:pt x="2181" y="8"/>
                  </a:lnTo>
                  <a:lnTo>
                    <a:pt x="2151" y="8"/>
                  </a:lnTo>
                  <a:lnTo>
                    <a:pt x="2151" y="1"/>
                  </a:lnTo>
                  <a:close/>
                  <a:moveTo>
                    <a:pt x="2204" y="1"/>
                  </a:moveTo>
                  <a:lnTo>
                    <a:pt x="2235" y="1"/>
                  </a:lnTo>
                  <a:lnTo>
                    <a:pt x="2235" y="8"/>
                  </a:lnTo>
                  <a:lnTo>
                    <a:pt x="2204" y="8"/>
                  </a:lnTo>
                  <a:lnTo>
                    <a:pt x="2204" y="1"/>
                  </a:lnTo>
                  <a:close/>
                  <a:moveTo>
                    <a:pt x="2258" y="1"/>
                  </a:moveTo>
                  <a:lnTo>
                    <a:pt x="2289" y="1"/>
                  </a:lnTo>
                  <a:lnTo>
                    <a:pt x="2289" y="8"/>
                  </a:lnTo>
                  <a:lnTo>
                    <a:pt x="2258" y="8"/>
                  </a:lnTo>
                  <a:lnTo>
                    <a:pt x="2258" y="1"/>
                  </a:lnTo>
                  <a:close/>
                  <a:moveTo>
                    <a:pt x="2312" y="1"/>
                  </a:moveTo>
                  <a:lnTo>
                    <a:pt x="2343" y="1"/>
                  </a:lnTo>
                  <a:lnTo>
                    <a:pt x="2343" y="8"/>
                  </a:lnTo>
                  <a:lnTo>
                    <a:pt x="2312" y="8"/>
                  </a:lnTo>
                  <a:lnTo>
                    <a:pt x="2312" y="1"/>
                  </a:lnTo>
                  <a:close/>
                  <a:moveTo>
                    <a:pt x="2366" y="1"/>
                  </a:moveTo>
                  <a:lnTo>
                    <a:pt x="2396" y="1"/>
                  </a:lnTo>
                  <a:lnTo>
                    <a:pt x="2396" y="8"/>
                  </a:lnTo>
                  <a:lnTo>
                    <a:pt x="2366" y="8"/>
                  </a:lnTo>
                  <a:lnTo>
                    <a:pt x="2366" y="1"/>
                  </a:lnTo>
                  <a:close/>
                  <a:moveTo>
                    <a:pt x="2420" y="1"/>
                  </a:moveTo>
                  <a:lnTo>
                    <a:pt x="2450" y="1"/>
                  </a:lnTo>
                  <a:lnTo>
                    <a:pt x="2450" y="8"/>
                  </a:lnTo>
                  <a:lnTo>
                    <a:pt x="2420" y="8"/>
                  </a:lnTo>
                  <a:lnTo>
                    <a:pt x="2420" y="1"/>
                  </a:lnTo>
                  <a:close/>
                  <a:moveTo>
                    <a:pt x="2473" y="1"/>
                  </a:moveTo>
                  <a:lnTo>
                    <a:pt x="2504" y="1"/>
                  </a:lnTo>
                  <a:lnTo>
                    <a:pt x="2504" y="8"/>
                  </a:lnTo>
                  <a:lnTo>
                    <a:pt x="2473" y="8"/>
                  </a:lnTo>
                  <a:lnTo>
                    <a:pt x="2473" y="1"/>
                  </a:lnTo>
                  <a:close/>
                  <a:moveTo>
                    <a:pt x="2527" y="1"/>
                  </a:moveTo>
                  <a:lnTo>
                    <a:pt x="2558" y="1"/>
                  </a:lnTo>
                  <a:lnTo>
                    <a:pt x="2558" y="8"/>
                  </a:lnTo>
                  <a:lnTo>
                    <a:pt x="2527" y="8"/>
                  </a:lnTo>
                  <a:lnTo>
                    <a:pt x="2527" y="1"/>
                  </a:lnTo>
                  <a:close/>
                  <a:moveTo>
                    <a:pt x="2581" y="1"/>
                  </a:moveTo>
                  <a:lnTo>
                    <a:pt x="2612" y="1"/>
                  </a:lnTo>
                  <a:lnTo>
                    <a:pt x="2612" y="8"/>
                  </a:lnTo>
                  <a:lnTo>
                    <a:pt x="2581" y="8"/>
                  </a:lnTo>
                  <a:lnTo>
                    <a:pt x="2581" y="1"/>
                  </a:lnTo>
                  <a:close/>
                  <a:moveTo>
                    <a:pt x="2635" y="1"/>
                  </a:moveTo>
                  <a:lnTo>
                    <a:pt x="2665" y="1"/>
                  </a:lnTo>
                  <a:lnTo>
                    <a:pt x="2665" y="9"/>
                  </a:lnTo>
                  <a:lnTo>
                    <a:pt x="2635" y="9"/>
                  </a:lnTo>
                  <a:lnTo>
                    <a:pt x="2635" y="1"/>
                  </a:lnTo>
                  <a:close/>
                  <a:moveTo>
                    <a:pt x="2688" y="1"/>
                  </a:moveTo>
                  <a:lnTo>
                    <a:pt x="2719" y="1"/>
                  </a:lnTo>
                  <a:lnTo>
                    <a:pt x="2719" y="9"/>
                  </a:lnTo>
                  <a:lnTo>
                    <a:pt x="2688" y="9"/>
                  </a:lnTo>
                  <a:lnTo>
                    <a:pt x="2688" y="1"/>
                  </a:lnTo>
                  <a:close/>
                  <a:moveTo>
                    <a:pt x="2742" y="1"/>
                  </a:moveTo>
                  <a:lnTo>
                    <a:pt x="2773" y="1"/>
                  </a:lnTo>
                  <a:lnTo>
                    <a:pt x="2773" y="9"/>
                  </a:lnTo>
                  <a:lnTo>
                    <a:pt x="2742" y="9"/>
                  </a:lnTo>
                  <a:lnTo>
                    <a:pt x="2742" y="1"/>
                  </a:lnTo>
                  <a:close/>
                  <a:moveTo>
                    <a:pt x="2796" y="1"/>
                  </a:moveTo>
                  <a:lnTo>
                    <a:pt x="2827" y="1"/>
                  </a:lnTo>
                  <a:lnTo>
                    <a:pt x="2827" y="9"/>
                  </a:lnTo>
                  <a:lnTo>
                    <a:pt x="2796" y="9"/>
                  </a:lnTo>
                  <a:lnTo>
                    <a:pt x="2796" y="1"/>
                  </a:lnTo>
                  <a:close/>
                  <a:moveTo>
                    <a:pt x="2850" y="1"/>
                  </a:moveTo>
                  <a:lnTo>
                    <a:pt x="2880" y="1"/>
                  </a:lnTo>
                  <a:lnTo>
                    <a:pt x="2880" y="9"/>
                  </a:lnTo>
                  <a:lnTo>
                    <a:pt x="2850" y="9"/>
                  </a:lnTo>
                  <a:lnTo>
                    <a:pt x="2850" y="1"/>
                  </a:lnTo>
                  <a:close/>
                  <a:moveTo>
                    <a:pt x="2903" y="1"/>
                  </a:moveTo>
                  <a:lnTo>
                    <a:pt x="2934" y="1"/>
                  </a:lnTo>
                  <a:lnTo>
                    <a:pt x="2934" y="9"/>
                  </a:lnTo>
                  <a:lnTo>
                    <a:pt x="2903" y="9"/>
                  </a:lnTo>
                  <a:lnTo>
                    <a:pt x="2903" y="1"/>
                  </a:lnTo>
                  <a:close/>
                  <a:moveTo>
                    <a:pt x="2957" y="1"/>
                  </a:moveTo>
                  <a:lnTo>
                    <a:pt x="2988" y="1"/>
                  </a:lnTo>
                  <a:lnTo>
                    <a:pt x="2988" y="9"/>
                  </a:lnTo>
                  <a:lnTo>
                    <a:pt x="2957" y="9"/>
                  </a:lnTo>
                  <a:lnTo>
                    <a:pt x="2957" y="1"/>
                  </a:lnTo>
                  <a:close/>
                  <a:moveTo>
                    <a:pt x="3011" y="1"/>
                  </a:moveTo>
                  <a:lnTo>
                    <a:pt x="3042" y="1"/>
                  </a:lnTo>
                  <a:lnTo>
                    <a:pt x="3042" y="9"/>
                  </a:lnTo>
                  <a:lnTo>
                    <a:pt x="3011" y="9"/>
                  </a:lnTo>
                  <a:lnTo>
                    <a:pt x="3011" y="1"/>
                  </a:lnTo>
                  <a:close/>
                  <a:moveTo>
                    <a:pt x="3065" y="1"/>
                  </a:moveTo>
                  <a:lnTo>
                    <a:pt x="3095" y="1"/>
                  </a:lnTo>
                  <a:lnTo>
                    <a:pt x="3095" y="9"/>
                  </a:lnTo>
                  <a:lnTo>
                    <a:pt x="3065" y="9"/>
                  </a:lnTo>
                  <a:lnTo>
                    <a:pt x="3065" y="1"/>
                  </a:lnTo>
                  <a:close/>
                  <a:moveTo>
                    <a:pt x="3118" y="1"/>
                  </a:moveTo>
                  <a:lnTo>
                    <a:pt x="3149" y="1"/>
                  </a:lnTo>
                  <a:lnTo>
                    <a:pt x="3149" y="9"/>
                  </a:lnTo>
                  <a:lnTo>
                    <a:pt x="3118" y="9"/>
                  </a:lnTo>
                  <a:lnTo>
                    <a:pt x="3118" y="1"/>
                  </a:lnTo>
                  <a:close/>
                  <a:moveTo>
                    <a:pt x="3172" y="1"/>
                  </a:moveTo>
                  <a:lnTo>
                    <a:pt x="3203" y="1"/>
                  </a:lnTo>
                  <a:lnTo>
                    <a:pt x="3203" y="9"/>
                  </a:lnTo>
                  <a:lnTo>
                    <a:pt x="3172" y="9"/>
                  </a:lnTo>
                  <a:lnTo>
                    <a:pt x="3172" y="1"/>
                  </a:lnTo>
                  <a:close/>
                  <a:moveTo>
                    <a:pt x="3226" y="1"/>
                  </a:moveTo>
                  <a:lnTo>
                    <a:pt x="3257" y="1"/>
                  </a:lnTo>
                  <a:lnTo>
                    <a:pt x="3257" y="9"/>
                  </a:lnTo>
                  <a:lnTo>
                    <a:pt x="3226" y="9"/>
                  </a:lnTo>
                  <a:lnTo>
                    <a:pt x="3226" y="1"/>
                  </a:lnTo>
                  <a:close/>
                  <a:moveTo>
                    <a:pt x="3280" y="1"/>
                  </a:moveTo>
                  <a:lnTo>
                    <a:pt x="3310" y="1"/>
                  </a:lnTo>
                  <a:lnTo>
                    <a:pt x="3310" y="9"/>
                  </a:lnTo>
                  <a:lnTo>
                    <a:pt x="3280" y="9"/>
                  </a:lnTo>
                  <a:lnTo>
                    <a:pt x="3280" y="1"/>
                  </a:lnTo>
                  <a:close/>
                  <a:moveTo>
                    <a:pt x="3333" y="1"/>
                  </a:moveTo>
                  <a:lnTo>
                    <a:pt x="3364" y="1"/>
                  </a:lnTo>
                  <a:lnTo>
                    <a:pt x="3364" y="9"/>
                  </a:lnTo>
                  <a:lnTo>
                    <a:pt x="3333" y="9"/>
                  </a:lnTo>
                  <a:lnTo>
                    <a:pt x="3333" y="1"/>
                  </a:lnTo>
                  <a:close/>
                  <a:moveTo>
                    <a:pt x="3387" y="1"/>
                  </a:moveTo>
                  <a:lnTo>
                    <a:pt x="3418" y="1"/>
                  </a:lnTo>
                  <a:lnTo>
                    <a:pt x="3418" y="9"/>
                  </a:lnTo>
                  <a:lnTo>
                    <a:pt x="3387" y="9"/>
                  </a:lnTo>
                  <a:lnTo>
                    <a:pt x="3387" y="1"/>
                  </a:lnTo>
                  <a:close/>
                  <a:moveTo>
                    <a:pt x="3441" y="1"/>
                  </a:moveTo>
                  <a:lnTo>
                    <a:pt x="3472" y="1"/>
                  </a:lnTo>
                  <a:lnTo>
                    <a:pt x="3472" y="9"/>
                  </a:lnTo>
                  <a:lnTo>
                    <a:pt x="3441" y="9"/>
                  </a:lnTo>
                  <a:lnTo>
                    <a:pt x="3441" y="1"/>
                  </a:lnTo>
                  <a:close/>
                  <a:moveTo>
                    <a:pt x="3495" y="1"/>
                  </a:moveTo>
                  <a:lnTo>
                    <a:pt x="3525" y="1"/>
                  </a:lnTo>
                  <a:lnTo>
                    <a:pt x="3525" y="9"/>
                  </a:lnTo>
                  <a:lnTo>
                    <a:pt x="3495" y="9"/>
                  </a:lnTo>
                  <a:lnTo>
                    <a:pt x="3495" y="1"/>
                  </a:lnTo>
                  <a:close/>
                  <a:moveTo>
                    <a:pt x="3548" y="1"/>
                  </a:moveTo>
                  <a:lnTo>
                    <a:pt x="3579" y="1"/>
                  </a:lnTo>
                  <a:lnTo>
                    <a:pt x="3579" y="9"/>
                  </a:lnTo>
                  <a:lnTo>
                    <a:pt x="3548" y="9"/>
                  </a:lnTo>
                  <a:lnTo>
                    <a:pt x="3548" y="1"/>
                  </a:lnTo>
                  <a:close/>
                  <a:moveTo>
                    <a:pt x="3602" y="1"/>
                  </a:moveTo>
                  <a:lnTo>
                    <a:pt x="3633" y="1"/>
                  </a:lnTo>
                  <a:lnTo>
                    <a:pt x="3633" y="9"/>
                  </a:lnTo>
                  <a:lnTo>
                    <a:pt x="3602" y="9"/>
                  </a:lnTo>
                  <a:lnTo>
                    <a:pt x="3602" y="1"/>
                  </a:lnTo>
                  <a:close/>
                  <a:moveTo>
                    <a:pt x="3656" y="1"/>
                  </a:moveTo>
                  <a:lnTo>
                    <a:pt x="3687" y="1"/>
                  </a:lnTo>
                  <a:lnTo>
                    <a:pt x="3687" y="9"/>
                  </a:lnTo>
                  <a:lnTo>
                    <a:pt x="3656" y="9"/>
                  </a:lnTo>
                  <a:lnTo>
                    <a:pt x="3656" y="1"/>
                  </a:lnTo>
                  <a:close/>
                  <a:moveTo>
                    <a:pt x="3710" y="1"/>
                  </a:moveTo>
                  <a:lnTo>
                    <a:pt x="3740" y="1"/>
                  </a:lnTo>
                  <a:lnTo>
                    <a:pt x="3740" y="9"/>
                  </a:lnTo>
                  <a:lnTo>
                    <a:pt x="3710" y="9"/>
                  </a:lnTo>
                  <a:lnTo>
                    <a:pt x="3710" y="1"/>
                  </a:lnTo>
                  <a:close/>
                  <a:moveTo>
                    <a:pt x="3763" y="1"/>
                  </a:moveTo>
                  <a:lnTo>
                    <a:pt x="3794" y="1"/>
                  </a:lnTo>
                  <a:lnTo>
                    <a:pt x="3794" y="9"/>
                  </a:lnTo>
                  <a:lnTo>
                    <a:pt x="3763" y="9"/>
                  </a:lnTo>
                  <a:lnTo>
                    <a:pt x="3763" y="1"/>
                  </a:lnTo>
                  <a:close/>
                  <a:moveTo>
                    <a:pt x="3817" y="1"/>
                  </a:moveTo>
                  <a:lnTo>
                    <a:pt x="3848" y="1"/>
                  </a:lnTo>
                  <a:lnTo>
                    <a:pt x="3848" y="9"/>
                  </a:lnTo>
                  <a:lnTo>
                    <a:pt x="3817" y="9"/>
                  </a:lnTo>
                  <a:lnTo>
                    <a:pt x="3817" y="1"/>
                  </a:lnTo>
                  <a:close/>
                  <a:moveTo>
                    <a:pt x="3871" y="1"/>
                  </a:moveTo>
                  <a:lnTo>
                    <a:pt x="3902" y="1"/>
                  </a:lnTo>
                  <a:lnTo>
                    <a:pt x="3902" y="9"/>
                  </a:lnTo>
                  <a:lnTo>
                    <a:pt x="3871" y="9"/>
                  </a:lnTo>
                  <a:lnTo>
                    <a:pt x="3871" y="1"/>
                  </a:lnTo>
                  <a:close/>
                  <a:moveTo>
                    <a:pt x="3925" y="1"/>
                  </a:moveTo>
                  <a:lnTo>
                    <a:pt x="3955" y="1"/>
                  </a:lnTo>
                  <a:lnTo>
                    <a:pt x="3955" y="9"/>
                  </a:lnTo>
                  <a:lnTo>
                    <a:pt x="3925" y="9"/>
                  </a:lnTo>
                  <a:lnTo>
                    <a:pt x="3925" y="1"/>
                  </a:lnTo>
                  <a:close/>
                  <a:moveTo>
                    <a:pt x="3978" y="1"/>
                  </a:moveTo>
                  <a:lnTo>
                    <a:pt x="4009" y="1"/>
                  </a:lnTo>
                  <a:lnTo>
                    <a:pt x="4009" y="9"/>
                  </a:lnTo>
                  <a:lnTo>
                    <a:pt x="3978" y="9"/>
                  </a:lnTo>
                  <a:lnTo>
                    <a:pt x="3978" y="1"/>
                  </a:lnTo>
                  <a:close/>
                  <a:moveTo>
                    <a:pt x="4032" y="1"/>
                  </a:moveTo>
                  <a:lnTo>
                    <a:pt x="4063" y="1"/>
                  </a:lnTo>
                  <a:lnTo>
                    <a:pt x="4063" y="9"/>
                  </a:lnTo>
                  <a:lnTo>
                    <a:pt x="4032" y="9"/>
                  </a:lnTo>
                  <a:lnTo>
                    <a:pt x="4032" y="1"/>
                  </a:lnTo>
                  <a:close/>
                  <a:moveTo>
                    <a:pt x="4086" y="1"/>
                  </a:moveTo>
                  <a:lnTo>
                    <a:pt x="4117" y="1"/>
                  </a:lnTo>
                  <a:lnTo>
                    <a:pt x="4117" y="9"/>
                  </a:lnTo>
                  <a:lnTo>
                    <a:pt x="4086" y="9"/>
                  </a:lnTo>
                  <a:lnTo>
                    <a:pt x="4086" y="1"/>
                  </a:lnTo>
                  <a:close/>
                  <a:moveTo>
                    <a:pt x="4140" y="1"/>
                  </a:moveTo>
                  <a:lnTo>
                    <a:pt x="4170" y="1"/>
                  </a:lnTo>
                  <a:lnTo>
                    <a:pt x="4170" y="9"/>
                  </a:lnTo>
                  <a:lnTo>
                    <a:pt x="4140" y="9"/>
                  </a:lnTo>
                  <a:lnTo>
                    <a:pt x="4140" y="1"/>
                  </a:lnTo>
                  <a:close/>
                  <a:moveTo>
                    <a:pt x="4193" y="1"/>
                  </a:moveTo>
                  <a:lnTo>
                    <a:pt x="4224" y="1"/>
                  </a:lnTo>
                  <a:lnTo>
                    <a:pt x="4224" y="9"/>
                  </a:lnTo>
                  <a:lnTo>
                    <a:pt x="4193" y="9"/>
                  </a:lnTo>
                  <a:lnTo>
                    <a:pt x="4193" y="1"/>
                  </a:lnTo>
                  <a:close/>
                  <a:moveTo>
                    <a:pt x="4247" y="1"/>
                  </a:moveTo>
                  <a:lnTo>
                    <a:pt x="4278" y="1"/>
                  </a:lnTo>
                  <a:lnTo>
                    <a:pt x="4278" y="9"/>
                  </a:lnTo>
                  <a:lnTo>
                    <a:pt x="4247" y="9"/>
                  </a:lnTo>
                  <a:lnTo>
                    <a:pt x="4247" y="1"/>
                  </a:lnTo>
                  <a:close/>
                  <a:moveTo>
                    <a:pt x="4301" y="1"/>
                  </a:moveTo>
                  <a:lnTo>
                    <a:pt x="4332" y="1"/>
                  </a:lnTo>
                  <a:lnTo>
                    <a:pt x="4332" y="9"/>
                  </a:lnTo>
                  <a:lnTo>
                    <a:pt x="4301" y="9"/>
                  </a:lnTo>
                  <a:lnTo>
                    <a:pt x="4301" y="1"/>
                  </a:lnTo>
                  <a:close/>
                  <a:moveTo>
                    <a:pt x="4355" y="1"/>
                  </a:moveTo>
                  <a:lnTo>
                    <a:pt x="4385" y="1"/>
                  </a:lnTo>
                  <a:lnTo>
                    <a:pt x="4385" y="9"/>
                  </a:lnTo>
                  <a:lnTo>
                    <a:pt x="4355" y="9"/>
                  </a:lnTo>
                  <a:lnTo>
                    <a:pt x="4355" y="1"/>
                  </a:lnTo>
                  <a:close/>
                  <a:moveTo>
                    <a:pt x="4408" y="1"/>
                  </a:moveTo>
                  <a:lnTo>
                    <a:pt x="4439" y="1"/>
                  </a:lnTo>
                  <a:lnTo>
                    <a:pt x="4439" y="9"/>
                  </a:lnTo>
                  <a:lnTo>
                    <a:pt x="4408" y="9"/>
                  </a:lnTo>
                  <a:lnTo>
                    <a:pt x="4408" y="1"/>
                  </a:lnTo>
                  <a:close/>
                  <a:moveTo>
                    <a:pt x="4462" y="1"/>
                  </a:moveTo>
                  <a:lnTo>
                    <a:pt x="4493" y="1"/>
                  </a:lnTo>
                  <a:lnTo>
                    <a:pt x="4493" y="9"/>
                  </a:lnTo>
                  <a:lnTo>
                    <a:pt x="4462" y="9"/>
                  </a:lnTo>
                  <a:lnTo>
                    <a:pt x="4462" y="1"/>
                  </a:lnTo>
                  <a:close/>
                  <a:moveTo>
                    <a:pt x="4516" y="1"/>
                  </a:moveTo>
                  <a:lnTo>
                    <a:pt x="4547" y="1"/>
                  </a:lnTo>
                  <a:lnTo>
                    <a:pt x="4547" y="9"/>
                  </a:lnTo>
                  <a:lnTo>
                    <a:pt x="4516" y="9"/>
                  </a:lnTo>
                  <a:lnTo>
                    <a:pt x="4516" y="1"/>
                  </a:lnTo>
                  <a:close/>
                  <a:moveTo>
                    <a:pt x="4570" y="2"/>
                  </a:moveTo>
                  <a:lnTo>
                    <a:pt x="4600" y="2"/>
                  </a:lnTo>
                  <a:lnTo>
                    <a:pt x="4600" y="9"/>
                  </a:lnTo>
                  <a:lnTo>
                    <a:pt x="4570" y="9"/>
                  </a:lnTo>
                  <a:lnTo>
                    <a:pt x="4570" y="2"/>
                  </a:lnTo>
                  <a:close/>
                  <a:moveTo>
                    <a:pt x="4624" y="2"/>
                  </a:moveTo>
                  <a:lnTo>
                    <a:pt x="4654" y="2"/>
                  </a:lnTo>
                  <a:lnTo>
                    <a:pt x="4654" y="9"/>
                  </a:lnTo>
                  <a:lnTo>
                    <a:pt x="4624" y="9"/>
                  </a:lnTo>
                  <a:lnTo>
                    <a:pt x="4624" y="2"/>
                  </a:lnTo>
                  <a:close/>
                  <a:moveTo>
                    <a:pt x="4677" y="2"/>
                  </a:moveTo>
                  <a:lnTo>
                    <a:pt x="4708" y="2"/>
                  </a:lnTo>
                  <a:lnTo>
                    <a:pt x="4708" y="9"/>
                  </a:lnTo>
                  <a:lnTo>
                    <a:pt x="4677" y="9"/>
                  </a:lnTo>
                  <a:lnTo>
                    <a:pt x="4677" y="2"/>
                  </a:lnTo>
                  <a:close/>
                  <a:moveTo>
                    <a:pt x="4731" y="2"/>
                  </a:moveTo>
                  <a:lnTo>
                    <a:pt x="4762" y="2"/>
                  </a:lnTo>
                  <a:lnTo>
                    <a:pt x="4762" y="9"/>
                  </a:lnTo>
                  <a:lnTo>
                    <a:pt x="4731" y="9"/>
                  </a:lnTo>
                  <a:lnTo>
                    <a:pt x="4731" y="2"/>
                  </a:lnTo>
                  <a:close/>
                  <a:moveTo>
                    <a:pt x="4785" y="2"/>
                  </a:moveTo>
                  <a:lnTo>
                    <a:pt x="4816" y="2"/>
                  </a:lnTo>
                  <a:lnTo>
                    <a:pt x="4816" y="9"/>
                  </a:lnTo>
                  <a:lnTo>
                    <a:pt x="4785" y="9"/>
                  </a:lnTo>
                  <a:lnTo>
                    <a:pt x="4785" y="2"/>
                  </a:lnTo>
                  <a:close/>
                  <a:moveTo>
                    <a:pt x="4839" y="2"/>
                  </a:moveTo>
                  <a:lnTo>
                    <a:pt x="4869" y="2"/>
                  </a:lnTo>
                  <a:lnTo>
                    <a:pt x="4869" y="9"/>
                  </a:lnTo>
                  <a:lnTo>
                    <a:pt x="4839" y="9"/>
                  </a:lnTo>
                  <a:lnTo>
                    <a:pt x="4839" y="2"/>
                  </a:lnTo>
                  <a:close/>
                  <a:moveTo>
                    <a:pt x="4892" y="2"/>
                  </a:moveTo>
                  <a:lnTo>
                    <a:pt x="4923" y="2"/>
                  </a:lnTo>
                  <a:lnTo>
                    <a:pt x="4923" y="9"/>
                  </a:lnTo>
                  <a:lnTo>
                    <a:pt x="4892" y="9"/>
                  </a:lnTo>
                  <a:lnTo>
                    <a:pt x="4892" y="2"/>
                  </a:lnTo>
                  <a:close/>
                  <a:moveTo>
                    <a:pt x="4946" y="2"/>
                  </a:moveTo>
                  <a:lnTo>
                    <a:pt x="4977" y="2"/>
                  </a:lnTo>
                  <a:lnTo>
                    <a:pt x="4977" y="9"/>
                  </a:lnTo>
                  <a:lnTo>
                    <a:pt x="4946" y="9"/>
                  </a:lnTo>
                  <a:lnTo>
                    <a:pt x="4946" y="2"/>
                  </a:lnTo>
                  <a:close/>
                  <a:moveTo>
                    <a:pt x="5000" y="2"/>
                  </a:moveTo>
                  <a:lnTo>
                    <a:pt x="5031" y="2"/>
                  </a:lnTo>
                  <a:lnTo>
                    <a:pt x="5031" y="9"/>
                  </a:lnTo>
                  <a:lnTo>
                    <a:pt x="5000" y="9"/>
                  </a:lnTo>
                  <a:lnTo>
                    <a:pt x="5000" y="2"/>
                  </a:lnTo>
                  <a:close/>
                  <a:moveTo>
                    <a:pt x="5054" y="2"/>
                  </a:moveTo>
                  <a:lnTo>
                    <a:pt x="5084" y="2"/>
                  </a:lnTo>
                  <a:lnTo>
                    <a:pt x="5084" y="9"/>
                  </a:lnTo>
                  <a:lnTo>
                    <a:pt x="5054" y="9"/>
                  </a:lnTo>
                  <a:lnTo>
                    <a:pt x="5054" y="2"/>
                  </a:lnTo>
                  <a:close/>
                  <a:moveTo>
                    <a:pt x="5107" y="2"/>
                  </a:moveTo>
                  <a:lnTo>
                    <a:pt x="5138" y="2"/>
                  </a:lnTo>
                  <a:lnTo>
                    <a:pt x="5138" y="9"/>
                  </a:lnTo>
                  <a:lnTo>
                    <a:pt x="5107" y="9"/>
                  </a:lnTo>
                  <a:lnTo>
                    <a:pt x="5107" y="2"/>
                  </a:lnTo>
                  <a:close/>
                  <a:moveTo>
                    <a:pt x="5161" y="2"/>
                  </a:moveTo>
                  <a:lnTo>
                    <a:pt x="5192" y="2"/>
                  </a:lnTo>
                  <a:lnTo>
                    <a:pt x="5192" y="9"/>
                  </a:lnTo>
                  <a:lnTo>
                    <a:pt x="5161" y="9"/>
                  </a:lnTo>
                  <a:lnTo>
                    <a:pt x="5161" y="2"/>
                  </a:lnTo>
                  <a:close/>
                </a:path>
              </a:pathLst>
            </a:custGeom>
            <a:solidFill>
              <a:srgbClr val="BEBEBE"/>
            </a:solidFill>
            <a:ln w="0" cap="flat">
              <a:solidFill>
                <a:srgbClr val="BEBE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6" name="Freeform 81"/>
            <p:cNvSpPr>
              <a:spLocks/>
            </p:cNvSpPr>
            <p:nvPr/>
          </p:nvSpPr>
          <p:spPr bwMode="auto">
            <a:xfrm>
              <a:off x="2341" y="1065"/>
              <a:ext cx="1399" cy="118"/>
            </a:xfrm>
            <a:custGeom>
              <a:avLst/>
              <a:gdLst>
                <a:gd name="T0" fmla="*/ 6 w 11663"/>
                <a:gd name="T1" fmla="*/ 919 h 980"/>
                <a:gd name="T2" fmla="*/ 47 w 11663"/>
                <a:gd name="T3" fmla="*/ 821 h 980"/>
                <a:gd name="T4" fmla="*/ 126 w 11663"/>
                <a:gd name="T5" fmla="*/ 729 h 980"/>
                <a:gd name="T6" fmla="*/ 300 w 11663"/>
                <a:gd name="T7" fmla="*/ 615 h 980"/>
                <a:gd name="T8" fmla="*/ 530 w 11663"/>
                <a:gd name="T9" fmla="*/ 531 h 980"/>
                <a:gd name="T10" fmla="*/ 802 w 11663"/>
                <a:gd name="T11" fmla="*/ 482 h 980"/>
                <a:gd name="T12" fmla="*/ 4862 w 11663"/>
                <a:gd name="T13" fmla="*/ 472 h 980"/>
                <a:gd name="T14" fmla="*/ 5147 w 11663"/>
                <a:gd name="T15" fmla="*/ 452 h 980"/>
                <a:gd name="T16" fmla="*/ 5395 w 11663"/>
                <a:gd name="T17" fmla="*/ 393 h 980"/>
                <a:gd name="T18" fmla="*/ 5595 w 11663"/>
                <a:gd name="T19" fmla="*/ 305 h 980"/>
                <a:gd name="T20" fmla="*/ 5733 w 11663"/>
                <a:gd name="T21" fmla="*/ 194 h 980"/>
                <a:gd name="T22" fmla="*/ 5760 w 11663"/>
                <a:gd name="T23" fmla="*/ 158 h 980"/>
                <a:gd name="T24" fmla="*/ 5796 w 11663"/>
                <a:gd name="T25" fmla="*/ 71 h 980"/>
                <a:gd name="T26" fmla="*/ 5831 w 11663"/>
                <a:gd name="T27" fmla="*/ 0 h 980"/>
                <a:gd name="T28" fmla="*/ 5867 w 11663"/>
                <a:gd name="T29" fmla="*/ 71 h 980"/>
                <a:gd name="T30" fmla="*/ 5903 w 11663"/>
                <a:gd name="T31" fmla="*/ 158 h 980"/>
                <a:gd name="T32" fmla="*/ 5930 w 11663"/>
                <a:gd name="T33" fmla="*/ 194 h 980"/>
                <a:gd name="T34" fmla="*/ 6070 w 11663"/>
                <a:gd name="T35" fmla="*/ 306 h 980"/>
                <a:gd name="T36" fmla="*/ 6270 w 11663"/>
                <a:gd name="T37" fmla="*/ 394 h 980"/>
                <a:gd name="T38" fmla="*/ 6518 w 11663"/>
                <a:gd name="T39" fmla="*/ 452 h 980"/>
                <a:gd name="T40" fmla="*/ 6802 w 11663"/>
                <a:gd name="T41" fmla="*/ 472 h 980"/>
                <a:gd name="T42" fmla="*/ 10860 w 11663"/>
                <a:gd name="T43" fmla="*/ 482 h 980"/>
                <a:gd name="T44" fmla="*/ 11132 w 11663"/>
                <a:gd name="T45" fmla="*/ 530 h 980"/>
                <a:gd name="T46" fmla="*/ 11361 w 11663"/>
                <a:gd name="T47" fmla="*/ 614 h 980"/>
                <a:gd name="T48" fmla="*/ 11535 w 11663"/>
                <a:gd name="T49" fmla="*/ 727 h 980"/>
                <a:gd name="T50" fmla="*/ 11616 w 11663"/>
                <a:gd name="T51" fmla="*/ 821 h 980"/>
                <a:gd name="T52" fmla="*/ 11657 w 11663"/>
                <a:gd name="T53" fmla="*/ 919 h 980"/>
                <a:gd name="T54" fmla="*/ 11600 w 11663"/>
                <a:gd name="T55" fmla="*/ 980 h 980"/>
                <a:gd name="T56" fmla="*/ 11581 w 11663"/>
                <a:gd name="T57" fmla="*/ 891 h 980"/>
                <a:gd name="T58" fmla="*/ 11562 w 11663"/>
                <a:gd name="T59" fmla="*/ 855 h 980"/>
                <a:gd name="T60" fmla="*/ 11449 w 11663"/>
                <a:gd name="T61" fmla="*/ 739 h 980"/>
                <a:gd name="T62" fmla="*/ 11268 w 11663"/>
                <a:gd name="T63" fmla="*/ 642 h 980"/>
                <a:gd name="T64" fmla="*/ 11034 w 11663"/>
                <a:gd name="T65" fmla="*/ 573 h 980"/>
                <a:gd name="T66" fmla="*/ 10761 w 11663"/>
                <a:gd name="T67" fmla="*/ 539 h 980"/>
                <a:gd name="T68" fmla="*/ 6700 w 11663"/>
                <a:gd name="T69" fmla="*/ 534 h 980"/>
                <a:gd name="T70" fmla="*/ 6416 w 11663"/>
                <a:gd name="T71" fmla="*/ 499 h 980"/>
                <a:gd name="T72" fmla="*/ 6172 w 11663"/>
                <a:gd name="T73" fmla="*/ 426 h 980"/>
                <a:gd name="T74" fmla="*/ 5977 w 11663"/>
                <a:gd name="T75" fmla="*/ 321 h 980"/>
                <a:gd name="T76" fmla="*/ 5882 w 11663"/>
                <a:gd name="T77" fmla="*/ 236 h 980"/>
                <a:gd name="T78" fmla="*/ 5823 w 11663"/>
                <a:gd name="T79" fmla="*/ 142 h 980"/>
                <a:gd name="T80" fmla="*/ 5805 w 11663"/>
                <a:gd name="T81" fmla="*/ 84 h 980"/>
                <a:gd name="T82" fmla="*/ 5858 w 11663"/>
                <a:gd name="T83" fmla="*/ 84 h 980"/>
                <a:gd name="T84" fmla="*/ 5840 w 11663"/>
                <a:gd name="T85" fmla="*/ 142 h 980"/>
                <a:gd name="T86" fmla="*/ 5781 w 11663"/>
                <a:gd name="T87" fmla="*/ 236 h 980"/>
                <a:gd name="T88" fmla="*/ 5684 w 11663"/>
                <a:gd name="T89" fmla="*/ 323 h 980"/>
                <a:gd name="T90" fmla="*/ 5490 w 11663"/>
                <a:gd name="T91" fmla="*/ 427 h 980"/>
                <a:gd name="T92" fmla="*/ 5246 w 11663"/>
                <a:gd name="T93" fmla="*/ 499 h 980"/>
                <a:gd name="T94" fmla="*/ 4962 w 11663"/>
                <a:gd name="T95" fmla="*/ 534 h 980"/>
                <a:gd name="T96" fmla="*/ 904 w 11663"/>
                <a:gd name="T97" fmla="*/ 539 h 980"/>
                <a:gd name="T98" fmla="*/ 631 w 11663"/>
                <a:gd name="T99" fmla="*/ 573 h 980"/>
                <a:gd name="T100" fmla="*/ 397 w 11663"/>
                <a:gd name="T101" fmla="*/ 642 h 980"/>
                <a:gd name="T102" fmla="*/ 217 w 11663"/>
                <a:gd name="T103" fmla="*/ 737 h 980"/>
                <a:gd name="T104" fmla="*/ 101 w 11663"/>
                <a:gd name="T105" fmla="*/ 855 h 980"/>
                <a:gd name="T106" fmla="*/ 82 w 11663"/>
                <a:gd name="T107" fmla="*/ 891 h 980"/>
                <a:gd name="T108" fmla="*/ 63 w 11663"/>
                <a:gd name="T109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63" h="980">
                  <a:moveTo>
                    <a:pt x="0" y="973"/>
                  </a:moveTo>
                  <a:lnTo>
                    <a:pt x="5" y="925"/>
                  </a:lnTo>
                  <a:cubicBezTo>
                    <a:pt x="5" y="923"/>
                    <a:pt x="5" y="921"/>
                    <a:pt x="6" y="919"/>
                  </a:cubicBezTo>
                  <a:lnTo>
                    <a:pt x="20" y="872"/>
                  </a:lnTo>
                  <a:cubicBezTo>
                    <a:pt x="21" y="870"/>
                    <a:pt x="22" y="868"/>
                    <a:pt x="23" y="867"/>
                  </a:cubicBezTo>
                  <a:lnTo>
                    <a:pt x="47" y="821"/>
                  </a:lnTo>
                  <a:cubicBezTo>
                    <a:pt x="47" y="820"/>
                    <a:pt x="48" y="818"/>
                    <a:pt x="49" y="817"/>
                  </a:cubicBezTo>
                  <a:lnTo>
                    <a:pt x="82" y="774"/>
                  </a:lnTo>
                  <a:lnTo>
                    <a:pt x="126" y="729"/>
                  </a:lnTo>
                  <a:lnTo>
                    <a:pt x="177" y="688"/>
                  </a:lnTo>
                  <a:lnTo>
                    <a:pt x="236" y="650"/>
                  </a:lnTo>
                  <a:lnTo>
                    <a:pt x="300" y="615"/>
                  </a:lnTo>
                  <a:lnTo>
                    <a:pt x="372" y="583"/>
                  </a:lnTo>
                  <a:lnTo>
                    <a:pt x="448" y="555"/>
                  </a:lnTo>
                  <a:lnTo>
                    <a:pt x="530" y="531"/>
                  </a:lnTo>
                  <a:lnTo>
                    <a:pt x="616" y="510"/>
                  </a:lnTo>
                  <a:lnTo>
                    <a:pt x="707" y="494"/>
                  </a:lnTo>
                  <a:lnTo>
                    <a:pt x="802" y="482"/>
                  </a:lnTo>
                  <a:lnTo>
                    <a:pt x="900" y="475"/>
                  </a:lnTo>
                  <a:lnTo>
                    <a:pt x="1000" y="472"/>
                  </a:lnTo>
                  <a:lnTo>
                    <a:pt x="4862" y="472"/>
                  </a:lnTo>
                  <a:lnTo>
                    <a:pt x="4961" y="470"/>
                  </a:lnTo>
                  <a:lnTo>
                    <a:pt x="5056" y="463"/>
                  </a:lnTo>
                  <a:lnTo>
                    <a:pt x="5147" y="452"/>
                  </a:lnTo>
                  <a:lnTo>
                    <a:pt x="5234" y="436"/>
                  </a:lnTo>
                  <a:lnTo>
                    <a:pt x="5317" y="416"/>
                  </a:lnTo>
                  <a:lnTo>
                    <a:pt x="5395" y="393"/>
                  </a:lnTo>
                  <a:lnTo>
                    <a:pt x="5468" y="367"/>
                  </a:lnTo>
                  <a:lnTo>
                    <a:pt x="5535" y="337"/>
                  </a:lnTo>
                  <a:lnTo>
                    <a:pt x="5595" y="305"/>
                  </a:lnTo>
                  <a:lnTo>
                    <a:pt x="5648" y="270"/>
                  </a:lnTo>
                  <a:lnTo>
                    <a:pt x="5694" y="233"/>
                  </a:lnTo>
                  <a:lnTo>
                    <a:pt x="5733" y="194"/>
                  </a:lnTo>
                  <a:lnTo>
                    <a:pt x="5730" y="197"/>
                  </a:lnTo>
                  <a:lnTo>
                    <a:pt x="5762" y="154"/>
                  </a:lnTo>
                  <a:lnTo>
                    <a:pt x="5760" y="158"/>
                  </a:lnTo>
                  <a:lnTo>
                    <a:pt x="5784" y="113"/>
                  </a:lnTo>
                  <a:lnTo>
                    <a:pt x="5781" y="118"/>
                  </a:lnTo>
                  <a:lnTo>
                    <a:pt x="5796" y="71"/>
                  </a:lnTo>
                  <a:lnTo>
                    <a:pt x="5795" y="78"/>
                  </a:lnTo>
                  <a:lnTo>
                    <a:pt x="5800" y="29"/>
                  </a:lnTo>
                  <a:cubicBezTo>
                    <a:pt x="5801" y="13"/>
                    <a:pt x="5815" y="0"/>
                    <a:pt x="5831" y="0"/>
                  </a:cubicBezTo>
                  <a:cubicBezTo>
                    <a:pt x="5848" y="0"/>
                    <a:pt x="5862" y="13"/>
                    <a:pt x="5863" y="29"/>
                  </a:cubicBezTo>
                  <a:lnTo>
                    <a:pt x="5868" y="78"/>
                  </a:lnTo>
                  <a:lnTo>
                    <a:pt x="5867" y="71"/>
                  </a:lnTo>
                  <a:lnTo>
                    <a:pt x="5882" y="118"/>
                  </a:lnTo>
                  <a:lnTo>
                    <a:pt x="5879" y="113"/>
                  </a:lnTo>
                  <a:lnTo>
                    <a:pt x="5903" y="158"/>
                  </a:lnTo>
                  <a:lnTo>
                    <a:pt x="5901" y="154"/>
                  </a:lnTo>
                  <a:lnTo>
                    <a:pt x="5933" y="197"/>
                  </a:lnTo>
                  <a:lnTo>
                    <a:pt x="5930" y="194"/>
                  </a:lnTo>
                  <a:lnTo>
                    <a:pt x="5971" y="235"/>
                  </a:lnTo>
                  <a:lnTo>
                    <a:pt x="6017" y="272"/>
                  </a:lnTo>
                  <a:lnTo>
                    <a:pt x="6070" y="306"/>
                  </a:lnTo>
                  <a:lnTo>
                    <a:pt x="6131" y="338"/>
                  </a:lnTo>
                  <a:lnTo>
                    <a:pt x="6197" y="368"/>
                  </a:lnTo>
                  <a:lnTo>
                    <a:pt x="6270" y="394"/>
                  </a:lnTo>
                  <a:lnTo>
                    <a:pt x="6348" y="417"/>
                  </a:lnTo>
                  <a:lnTo>
                    <a:pt x="6431" y="436"/>
                  </a:lnTo>
                  <a:lnTo>
                    <a:pt x="6518" y="452"/>
                  </a:lnTo>
                  <a:lnTo>
                    <a:pt x="6609" y="463"/>
                  </a:lnTo>
                  <a:lnTo>
                    <a:pt x="6704" y="470"/>
                  </a:lnTo>
                  <a:lnTo>
                    <a:pt x="6802" y="472"/>
                  </a:lnTo>
                  <a:lnTo>
                    <a:pt x="10662" y="472"/>
                  </a:lnTo>
                  <a:lnTo>
                    <a:pt x="10762" y="475"/>
                  </a:lnTo>
                  <a:lnTo>
                    <a:pt x="10860" y="482"/>
                  </a:lnTo>
                  <a:lnTo>
                    <a:pt x="10955" y="494"/>
                  </a:lnTo>
                  <a:lnTo>
                    <a:pt x="11046" y="510"/>
                  </a:lnTo>
                  <a:lnTo>
                    <a:pt x="11132" y="530"/>
                  </a:lnTo>
                  <a:lnTo>
                    <a:pt x="11213" y="554"/>
                  </a:lnTo>
                  <a:lnTo>
                    <a:pt x="11290" y="582"/>
                  </a:lnTo>
                  <a:lnTo>
                    <a:pt x="11361" y="614"/>
                  </a:lnTo>
                  <a:lnTo>
                    <a:pt x="11426" y="648"/>
                  </a:lnTo>
                  <a:lnTo>
                    <a:pt x="11483" y="686"/>
                  </a:lnTo>
                  <a:lnTo>
                    <a:pt x="11535" y="727"/>
                  </a:lnTo>
                  <a:lnTo>
                    <a:pt x="11578" y="770"/>
                  </a:lnTo>
                  <a:lnTo>
                    <a:pt x="11614" y="817"/>
                  </a:lnTo>
                  <a:cubicBezTo>
                    <a:pt x="11615" y="818"/>
                    <a:pt x="11615" y="820"/>
                    <a:pt x="11616" y="821"/>
                  </a:cubicBezTo>
                  <a:lnTo>
                    <a:pt x="11640" y="867"/>
                  </a:lnTo>
                  <a:cubicBezTo>
                    <a:pt x="11641" y="868"/>
                    <a:pt x="11642" y="870"/>
                    <a:pt x="11643" y="872"/>
                  </a:cubicBezTo>
                  <a:lnTo>
                    <a:pt x="11657" y="919"/>
                  </a:lnTo>
                  <a:cubicBezTo>
                    <a:pt x="11658" y="921"/>
                    <a:pt x="11658" y="923"/>
                    <a:pt x="11658" y="925"/>
                  </a:cubicBezTo>
                  <a:lnTo>
                    <a:pt x="11663" y="973"/>
                  </a:lnTo>
                  <a:lnTo>
                    <a:pt x="11600" y="980"/>
                  </a:lnTo>
                  <a:lnTo>
                    <a:pt x="11595" y="932"/>
                  </a:lnTo>
                  <a:lnTo>
                    <a:pt x="11596" y="938"/>
                  </a:lnTo>
                  <a:lnTo>
                    <a:pt x="11581" y="891"/>
                  </a:lnTo>
                  <a:lnTo>
                    <a:pt x="11584" y="896"/>
                  </a:lnTo>
                  <a:lnTo>
                    <a:pt x="11560" y="851"/>
                  </a:lnTo>
                  <a:lnTo>
                    <a:pt x="11562" y="855"/>
                  </a:lnTo>
                  <a:lnTo>
                    <a:pt x="11533" y="815"/>
                  </a:lnTo>
                  <a:lnTo>
                    <a:pt x="11494" y="776"/>
                  </a:lnTo>
                  <a:lnTo>
                    <a:pt x="11449" y="739"/>
                  </a:lnTo>
                  <a:lnTo>
                    <a:pt x="11395" y="705"/>
                  </a:lnTo>
                  <a:lnTo>
                    <a:pt x="11335" y="672"/>
                  </a:lnTo>
                  <a:lnTo>
                    <a:pt x="11268" y="642"/>
                  </a:lnTo>
                  <a:lnTo>
                    <a:pt x="11195" y="616"/>
                  </a:lnTo>
                  <a:lnTo>
                    <a:pt x="11117" y="593"/>
                  </a:lnTo>
                  <a:lnTo>
                    <a:pt x="11034" y="573"/>
                  </a:lnTo>
                  <a:lnTo>
                    <a:pt x="10947" y="557"/>
                  </a:lnTo>
                  <a:lnTo>
                    <a:pt x="10856" y="546"/>
                  </a:lnTo>
                  <a:lnTo>
                    <a:pt x="10761" y="539"/>
                  </a:lnTo>
                  <a:lnTo>
                    <a:pt x="10662" y="536"/>
                  </a:lnTo>
                  <a:lnTo>
                    <a:pt x="6800" y="536"/>
                  </a:lnTo>
                  <a:lnTo>
                    <a:pt x="6700" y="534"/>
                  </a:lnTo>
                  <a:lnTo>
                    <a:pt x="6602" y="527"/>
                  </a:lnTo>
                  <a:lnTo>
                    <a:pt x="6507" y="515"/>
                  </a:lnTo>
                  <a:lnTo>
                    <a:pt x="6416" y="499"/>
                  </a:lnTo>
                  <a:lnTo>
                    <a:pt x="6330" y="478"/>
                  </a:lnTo>
                  <a:lnTo>
                    <a:pt x="6248" y="454"/>
                  </a:lnTo>
                  <a:lnTo>
                    <a:pt x="6172" y="426"/>
                  </a:lnTo>
                  <a:lnTo>
                    <a:pt x="6100" y="395"/>
                  </a:lnTo>
                  <a:lnTo>
                    <a:pt x="6036" y="360"/>
                  </a:lnTo>
                  <a:lnTo>
                    <a:pt x="5977" y="321"/>
                  </a:lnTo>
                  <a:lnTo>
                    <a:pt x="5926" y="280"/>
                  </a:lnTo>
                  <a:lnTo>
                    <a:pt x="5885" y="239"/>
                  </a:lnTo>
                  <a:cubicBezTo>
                    <a:pt x="5884" y="238"/>
                    <a:pt x="5883" y="237"/>
                    <a:pt x="5882" y="236"/>
                  </a:cubicBezTo>
                  <a:lnTo>
                    <a:pt x="5849" y="192"/>
                  </a:lnTo>
                  <a:cubicBezTo>
                    <a:pt x="5848" y="191"/>
                    <a:pt x="5847" y="189"/>
                    <a:pt x="5847" y="188"/>
                  </a:cubicBezTo>
                  <a:lnTo>
                    <a:pt x="5823" y="142"/>
                  </a:lnTo>
                  <a:cubicBezTo>
                    <a:pt x="5822" y="141"/>
                    <a:pt x="5821" y="139"/>
                    <a:pt x="5820" y="137"/>
                  </a:cubicBezTo>
                  <a:lnTo>
                    <a:pt x="5806" y="90"/>
                  </a:lnTo>
                  <a:cubicBezTo>
                    <a:pt x="5805" y="88"/>
                    <a:pt x="5805" y="86"/>
                    <a:pt x="5805" y="84"/>
                  </a:cubicBezTo>
                  <a:lnTo>
                    <a:pt x="5800" y="36"/>
                  </a:lnTo>
                  <a:lnTo>
                    <a:pt x="5863" y="36"/>
                  </a:lnTo>
                  <a:lnTo>
                    <a:pt x="5858" y="84"/>
                  </a:lnTo>
                  <a:cubicBezTo>
                    <a:pt x="5858" y="86"/>
                    <a:pt x="5858" y="88"/>
                    <a:pt x="5857" y="90"/>
                  </a:cubicBezTo>
                  <a:lnTo>
                    <a:pt x="5843" y="137"/>
                  </a:lnTo>
                  <a:cubicBezTo>
                    <a:pt x="5842" y="139"/>
                    <a:pt x="5841" y="141"/>
                    <a:pt x="5840" y="142"/>
                  </a:cubicBezTo>
                  <a:lnTo>
                    <a:pt x="5816" y="188"/>
                  </a:lnTo>
                  <a:cubicBezTo>
                    <a:pt x="5816" y="189"/>
                    <a:pt x="5815" y="191"/>
                    <a:pt x="5814" y="192"/>
                  </a:cubicBezTo>
                  <a:lnTo>
                    <a:pt x="5781" y="236"/>
                  </a:lnTo>
                  <a:cubicBezTo>
                    <a:pt x="5780" y="237"/>
                    <a:pt x="5779" y="238"/>
                    <a:pt x="5778" y="239"/>
                  </a:cubicBezTo>
                  <a:lnTo>
                    <a:pt x="5735" y="282"/>
                  </a:lnTo>
                  <a:lnTo>
                    <a:pt x="5684" y="323"/>
                  </a:lnTo>
                  <a:lnTo>
                    <a:pt x="5626" y="361"/>
                  </a:lnTo>
                  <a:lnTo>
                    <a:pt x="5561" y="396"/>
                  </a:lnTo>
                  <a:lnTo>
                    <a:pt x="5490" y="427"/>
                  </a:lnTo>
                  <a:lnTo>
                    <a:pt x="5413" y="455"/>
                  </a:lnTo>
                  <a:lnTo>
                    <a:pt x="5332" y="479"/>
                  </a:lnTo>
                  <a:lnTo>
                    <a:pt x="5246" y="499"/>
                  </a:lnTo>
                  <a:lnTo>
                    <a:pt x="5155" y="515"/>
                  </a:lnTo>
                  <a:lnTo>
                    <a:pt x="5060" y="527"/>
                  </a:lnTo>
                  <a:lnTo>
                    <a:pt x="4962" y="534"/>
                  </a:lnTo>
                  <a:lnTo>
                    <a:pt x="4862" y="536"/>
                  </a:lnTo>
                  <a:lnTo>
                    <a:pt x="1002" y="536"/>
                  </a:lnTo>
                  <a:lnTo>
                    <a:pt x="904" y="539"/>
                  </a:lnTo>
                  <a:lnTo>
                    <a:pt x="809" y="546"/>
                  </a:lnTo>
                  <a:lnTo>
                    <a:pt x="718" y="557"/>
                  </a:lnTo>
                  <a:lnTo>
                    <a:pt x="631" y="573"/>
                  </a:lnTo>
                  <a:lnTo>
                    <a:pt x="548" y="592"/>
                  </a:lnTo>
                  <a:lnTo>
                    <a:pt x="470" y="615"/>
                  </a:lnTo>
                  <a:lnTo>
                    <a:pt x="397" y="642"/>
                  </a:lnTo>
                  <a:lnTo>
                    <a:pt x="331" y="671"/>
                  </a:lnTo>
                  <a:lnTo>
                    <a:pt x="270" y="703"/>
                  </a:lnTo>
                  <a:lnTo>
                    <a:pt x="217" y="737"/>
                  </a:lnTo>
                  <a:lnTo>
                    <a:pt x="171" y="774"/>
                  </a:lnTo>
                  <a:lnTo>
                    <a:pt x="133" y="812"/>
                  </a:lnTo>
                  <a:lnTo>
                    <a:pt x="101" y="855"/>
                  </a:lnTo>
                  <a:lnTo>
                    <a:pt x="103" y="851"/>
                  </a:lnTo>
                  <a:lnTo>
                    <a:pt x="79" y="896"/>
                  </a:lnTo>
                  <a:lnTo>
                    <a:pt x="82" y="891"/>
                  </a:lnTo>
                  <a:lnTo>
                    <a:pt x="67" y="938"/>
                  </a:lnTo>
                  <a:lnTo>
                    <a:pt x="68" y="932"/>
                  </a:lnTo>
                  <a:lnTo>
                    <a:pt x="63" y="980"/>
                  </a:lnTo>
                  <a:lnTo>
                    <a:pt x="0" y="973"/>
                  </a:lnTo>
                  <a:close/>
                </a:path>
              </a:pathLst>
            </a:custGeom>
            <a:solidFill>
              <a:srgbClr val="5F5F5F"/>
            </a:solidFill>
            <a:ln w="0" cap="flat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7" name="Freeform 82"/>
            <p:cNvSpPr>
              <a:spLocks/>
            </p:cNvSpPr>
            <p:nvPr/>
          </p:nvSpPr>
          <p:spPr bwMode="auto">
            <a:xfrm>
              <a:off x="3772" y="1058"/>
              <a:ext cx="1504" cy="118"/>
            </a:xfrm>
            <a:custGeom>
              <a:avLst/>
              <a:gdLst>
                <a:gd name="T0" fmla="*/ 3 w 6267"/>
                <a:gd name="T1" fmla="*/ 459 h 490"/>
                <a:gd name="T2" fmla="*/ 25 w 6267"/>
                <a:gd name="T3" fmla="*/ 410 h 490"/>
                <a:gd name="T4" fmla="*/ 67 w 6267"/>
                <a:gd name="T5" fmla="*/ 364 h 490"/>
                <a:gd name="T6" fmla="*/ 161 w 6267"/>
                <a:gd name="T7" fmla="*/ 307 h 490"/>
                <a:gd name="T8" fmla="*/ 284 w 6267"/>
                <a:gd name="T9" fmla="*/ 266 h 490"/>
                <a:gd name="T10" fmla="*/ 430 w 6267"/>
                <a:gd name="T11" fmla="*/ 241 h 490"/>
                <a:gd name="T12" fmla="*/ 2612 w 6267"/>
                <a:gd name="T13" fmla="*/ 236 h 490"/>
                <a:gd name="T14" fmla="*/ 2766 w 6267"/>
                <a:gd name="T15" fmla="*/ 226 h 490"/>
                <a:gd name="T16" fmla="*/ 2900 w 6267"/>
                <a:gd name="T17" fmla="*/ 197 h 490"/>
                <a:gd name="T18" fmla="*/ 3007 w 6267"/>
                <a:gd name="T19" fmla="*/ 152 h 490"/>
                <a:gd name="T20" fmla="*/ 3082 w 6267"/>
                <a:gd name="T21" fmla="*/ 97 h 490"/>
                <a:gd name="T22" fmla="*/ 3096 w 6267"/>
                <a:gd name="T23" fmla="*/ 79 h 490"/>
                <a:gd name="T24" fmla="*/ 3116 w 6267"/>
                <a:gd name="T25" fmla="*/ 36 h 490"/>
                <a:gd name="T26" fmla="*/ 3133 w 6267"/>
                <a:gd name="T27" fmla="*/ 0 h 490"/>
                <a:gd name="T28" fmla="*/ 3151 w 6267"/>
                <a:gd name="T29" fmla="*/ 36 h 490"/>
                <a:gd name="T30" fmla="*/ 3171 w 6267"/>
                <a:gd name="T31" fmla="*/ 79 h 490"/>
                <a:gd name="T32" fmla="*/ 3185 w 6267"/>
                <a:gd name="T33" fmla="*/ 97 h 490"/>
                <a:gd name="T34" fmla="*/ 3261 w 6267"/>
                <a:gd name="T35" fmla="*/ 153 h 490"/>
                <a:gd name="T36" fmla="*/ 3368 w 6267"/>
                <a:gd name="T37" fmla="*/ 197 h 490"/>
                <a:gd name="T38" fmla="*/ 3502 w 6267"/>
                <a:gd name="T39" fmla="*/ 226 h 490"/>
                <a:gd name="T40" fmla="*/ 3655 w 6267"/>
                <a:gd name="T41" fmla="*/ 236 h 490"/>
                <a:gd name="T42" fmla="*/ 5837 w 6267"/>
                <a:gd name="T43" fmla="*/ 241 h 490"/>
                <a:gd name="T44" fmla="*/ 5982 w 6267"/>
                <a:gd name="T45" fmla="*/ 265 h 490"/>
                <a:gd name="T46" fmla="*/ 6105 w 6267"/>
                <a:gd name="T47" fmla="*/ 307 h 490"/>
                <a:gd name="T48" fmla="*/ 6198 w 6267"/>
                <a:gd name="T49" fmla="*/ 363 h 490"/>
                <a:gd name="T50" fmla="*/ 6242 w 6267"/>
                <a:gd name="T51" fmla="*/ 410 h 490"/>
                <a:gd name="T52" fmla="*/ 6264 w 6267"/>
                <a:gd name="T53" fmla="*/ 459 h 490"/>
                <a:gd name="T54" fmla="*/ 6236 w 6267"/>
                <a:gd name="T55" fmla="*/ 490 h 490"/>
                <a:gd name="T56" fmla="*/ 6226 w 6267"/>
                <a:gd name="T57" fmla="*/ 446 h 490"/>
                <a:gd name="T58" fmla="*/ 6216 w 6267"/>
                <a:gd name="T59" fmla="*/ 428 h 490"/>
                <a:gd name="T60" fmla="*/ 6154 w 6267"/>
                <a:gd name="T61" fmla="*/ 370 h 490"/>
                <a:gd name="T62" fmla="*/ 6057 w 6267"/>
                <a:gd name="T63" fmla="*/ 322 h 490"/>
                <a:gd name="T64" fmla="*/ 5931 w 6267"/>
                <a:gd name="T65" fmla="*/ 287 h 490"/>
                <a:gd name="T66" fmla="*/ 5783 w 6267"/>
                <a:gd name="T67" fmla="*/ 270 h 490"/>
                <a:gd name="T68" fmla="*/ 3600 w 6267"/>
                <a:gd name="T69" fmla="*/ 267 h 490"/>
                <a:gd name="T70" fmla="*/ 3449 w 6267"/>
                <a:gd name="T71" fmla="*/ 250 h 490"/>
                <a:gd name="T72" fmla="*/ 3317 w 6267"/>
                <a:gd name="T73" fmla="*/ 214 h 490"/>
                <a:gd name="T74" fmla="*/ 3213 w 6267"/>
                <a:gd name="T75" fmla="*/ 161 h 490"/>
                <a:gd name="T76" fmla="*/ 3162 w 6267"/>
                <a:gd name="T77" fmla="*/ 118 h 490"/>
                <a:gd name="T78" fmla="*/ 3130 w 6267"/>
                <a:gd name="T79" fmla="*/ 72 h 490"/>
                <a:gd name="T80" fmla="*/ 3120 w 6267"/>
                <a:gd name="T81" fmla="*/ 43 h 490"/>
                <a:gd name="T82" fmla="*/ 3147 w 6267"/>
                <a:gd name="T83" fmla="*/ 43 h 490"/>
                <a:gd name="T84" fmla="*/ 3137 w 6267"/>
                <a:gd name="T85" fmla="*/ 72 h 490"/>
                <a:gd name="T86" fmla="*/ 3105 w 6267"/>
                <a:gd name="T87" fmla="*/ 118 h 490"/>
                <a:gd name="T88" fmla="*/ 3053 w 6267"/>
                <a:gd name="T89" fmla="*/ 162 h 490"/>
                <a:gd name="T90" fmla="*/ 2949 w 6267"/>
                <a:gd name="T91" fmla="*/ 214 h 490"/>
                <a:gd name="T92" fmla="*/ 2818 w 6267"/>
                <a:gd name="T93" fmla="*/ 250 h 490"/>
                <a:gd name="T94" fmla="*/ 2666 w 6267"/>
                <a:gd name="T95" fmla="*/ 267 h 490"/>
                <a:gd name="T96" fmla="*/ 485 w 6267"/>
                <a:gd name="T97" fmla="*/ 270 h 490"/>
                <a:gd name="T98" fmla="*/ 337 w 6267"/>
                <a:gd name="T99" fmla="*/ 287 h 490"/>
                <a:gd name="T100" fmla="*/ 211 w 6267"/>
                <a:gd name="T101" fmla="*/ 321 h 490"/>
                <a:gd name="T102" fmla="*/ 114 w 6267"/>
                <a:gd name="T103" fmla="*/ 369 h 490"/>
                <a:gd name="T104" fmla="*/ 51 w 6267"/>
                <a:gd name="T105" fmla="*/ 428 h 490"/>
                <a:gd name="T106" fmla="*/ 41 w 6267"/>
                <a:gd name="T107" fmla="*/ 446 h 490"/>
                <a:gd name="T108" fmla="*/ 31 w 6267"/>
                <a:gd name="T10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67" h="490">
                  <a:moveTo>
                    <a:pt x="0" y="487"/>
                  </a:moveTo>
                  <a:lnTo>
                    <a:pt x="2" y="463"/>
                  </a:lnTo>
                  <a:cubicBezTo>
                    <a:pt x="2" y="462"/>
                    <a:pt x="3" y="460"/>
                    <a:pt x="3" y="459"/>
                  </a:cubicBezTo>
                  <a:lnTo>
                    <a:pt x="11" y="436"/>
                  </a:lnTo>
                  <a:cubicBezTo>
                    <a:pt x="11" y="435"/>
                    <a:pt x="12" y="434"/>
                    <a:pt x="12" y="433"/>
                  </a:cubicBezTo>
                  <a:lnTo>
                    <a:pt x="25" y="410"/>
                  </a:lnTo>
                  <a:cubicBezTo>
                    <a:pt x="26" y="410"/>
                    <a:pt x="26" y="409"/>
                    <a:pt x="27" y="408"/>
                  </a:cubicBezTo>
                  <a:lnTo>
                    <a:pt x="44" y="387"/>
                  </a:lnTo>
                  <a:lnTo>
                    <a:pt x="67" y="364"/>
                  </a:lnTo>
                  <a:lnTo>
                    <a:pt x="95" y="344"/>
                  </a:lnTo>
                  <a:lnTo>
                    <a:pt x="126" y="325"/>
                  </a:lnTo>
                  <a:lnTo>
                    <a:pt x="161" y="307"/>
                  </a:lnTo>
                  <a:lnTo>
                    <a:pt x="199" y="292"/>
                  </a:lnTo>
                  <a:lnTo>
                    <a:pt x="240" y="278"/>
                  </a:lnTo>
                  <a:lnTo>
                    <a:pt x="284" y="266"/>
                  </a:lnTo>
                  <a:lnTo>
                    <a:pt x="331" y="255"/>
                  </a:lnTo>
                  <a:lnTo>
                    <a:pt x="379" y="247"/>
                  </a:lnTo>
                  <a:lnTo>
                    <a:pt x="430" y="241"/>
                  </a:lnTo>
                  <a:lnTo>
                    <a:pt x="482" y="238"/>
                  </a:lnTo>
                  <a:lnTo>
                    <a:pt x="536" y="236"/>
                  </a:lnTo>
                  <a:lnTo>
                    <a:pt x="2612" y="236"/>
                  </a:lnTo>
                  <a:lnTo>
                    <a:pt x="2665" y="235"/>
                  </a:lnTo>
                  <a:lnTo>
                    <a:pt x="2716" y="232"/>
                  </a:lnTo>
                  <a:lnTo>
                    <a:pt x="2766" y="226"/>
                  </a:lnTo>
                  <a:lnTo>
                    <a:pt x="2813" y="218"/>
                  </a:lnTo>
                  <a:lnTo>
                    <a:pt x="2857" y="208"/>
                  </a:lnTo>
                  <a:lnTo>
                    <a:pt x="2900" y="197"/>
                  </a:lnTo>
                  <a:lnTo>
                    <a:pt x="2939" y="184"/>
                  </a:lnTo>
                  <a:lnTo>
                    <a:pt x="2975" y="169"/>
                  </a:lnTo>
                  <a:lnTo>
                    <a:pt x="3007" y="152"/>
                  </a:lnTo>
                  <a:lnTo>
                    <a:pt x="3036" y="135"/>
                  </a:lnTo>
                  <a:lnTo>
                    <a:pt x="3061" y="116"/>
                  </a:lnTo>
                  <a:lnTo>
                    <a:pt x="3082" y="97"/>
                  </a:lnTo>
                  <a:lnTo>
                    <a:pt x="3080" y="98"/>
                  </a:lnTo>
                  <a:lnTo>
                    <a:pt x="3098" y="77"/>
                  </a:lnTo>
                  <a:lnTo>
                    <a:pt x="3096" y="79"/>
                  </a:lnTo>
                  <a:lnTo>
                    <a:pt x="3109" y="56"/>
                  </a:lnTo>
                  <a:lnTo>
                    <a:pt x="3108" y="59"/>
                  </a:lnTo>
                  <a:lnTo>
                    <a:pt x="3116" y="36"/>
                  </a:lnTo>
                  <a:lnTo>
                    <a:pt x="3115" y="39"/>
                  </a:lnTo>
                  <a:lnTo>
                    <a:pt x="3118" y="15"/>
                  </a:lnTo>
                  <a:cubicBezTo>
                    <a:pt x="3118" y="7"/>
                    <a:pt x="3125" y="0"/>
                    <a:pt x="3133" y="0"/>
                  </a:cubicBezTo>
                  <a:cubicBezTo>
                    <a:pt x="3142" y="0"/>
                    <a:pt x="3148" y="7"/>
                    <a:pt x="3149" y="15"/>
                  </a:cubicBezTo>
                  <a:lnTo>
                    <a:pt x="3152" y="39"/>
                  </a:lnTo>
                  <a:lnTo>
                    <a:pt x="3151" y="36"/>
                  </a:lnTo>
                  <a:lnTo>
                    <a:pt x="3159" y="59"/>
                  </a:lnTo>
                  <a:lnTo>
                    <a:pt x="3158" y="56"/>
                  </a:lnTo>
                  <a:lnTo>
                    <a:pt x="3171" y="79"/>
                  </a:lnTo>
                  <a:lnTo>
                    <a:pt x="3169" y="77"/>
                  </a:lnTo>
                  <a:lnTo>
                    <a:pt x="3187" y="98"/>
                  </a:lnTo>
                  <a:lnTo>
                    <a:pt x="3185" y="97"/>
                  </a:lnTo>
                  <a:lnTo>
                    <a:pt x="3207" y="117"/>
                  </a:lnTo>
                  <a:lnTo>
                    <a:pt x="3232" y="136"/>
                  </a:lnTo>
                  <a:lnTo>
                    <a:pt x="3261" y="153"/>
                  </a:lnTo>
                  <a:lnTo>
                    <a:pt x="3293" y="169"/>
                  </a:lnTo>
                  <a:lnTo>
                    <a:pt x="3329" y="184"/>
                  </a:lnTo>
                  <a:lnTo>
                    <a:pt x="3368" y="197"/>
                  </a:lnTo>
                  <a:lnTo>
                    <a:pt x="3410" y="209"/>
                  </a:lnTo>
                  <a:lnTo>
                    <a:pt x="3455" y="218"/>
                  </a:lnTo>
                  <a:lnTo>
                    <a:pt x="3502" y="226"/>
                  </a:lnTo>
                  <a:lnTo>
                    <a:pt x="3552" y="232"/>
                  </a:lnTo>
                  <a:lnTo>
                    <a:pt x="3603" y="235"/>
                  </a:lnTo>
                  <a:lnTo>
                    <a:pt x="3655" y="236"/>
                  </a:lnTo>
                  <a:lnTo>
                    <a:pt x="5730" y="236"/>
                  </a:lnTo>
                  <a:lnTo>
                    <a:pt x="5784" y="238"/>
                  </a:lnTo>
                  <a:lnTo>
                    <a:pt x="5837" y="241"/>
                  </a:lnTo>
                  <a:lnTo>
                    <a:pt x="5887" y="247"/>
                  </a:lnTo>
                  <a:lnTo>
                    <a:pt x="5936" y="255"/>
                  </a:lnTo>
                  <a:lnTo>
                    <a:pt x="5982" y="265"/>
                  </a:lnTo>
                  <a:lnTo>
                    <a:pt x="6026" y="277"/>
                  </a:lnTo>
                  <a:lnTo>
                    <a:pt x="6067" y="291"/>
                  </a:lnTo>
                  <a:lnTo>
                    <a:pt x="6105" y="307"/>
                  </a:lnTo>
                  <a:lnTo>
                    <a:pt x="6140" y="324"/>
                  </a:lnTo>
                  <a:lnTo>
                    <a:pt x="6171" y="343"/>
                  </a:lnTo>
                  <a:lnTo>
                    <a:pt x="6198" y="363"/>
                  </a:lnTo>
                  <a:lnTo>
                    <a:pt x="6221" y="385"/>
                  </a:lnTo>
                  <a:lnTo>
                    <a:pt x="6240" y="408"/>
                  </a:lnTo>
                  <a:cubicBezTo>
                    <a:pt x="6241" y="409"/>
                    <a:pt x="6241" y="410"/>
                    <a:pt x="6242" y="410"/>
                  </a:cubicBezTo>
                  <a:lnTo>
                    <a:pt x="6255" y="433"/>
                  </a:lnTo>
                  <a:cubicBezTo>
                    <a:pt x="6255" y="434"/>
                    <a:pt x="6256" y="435"/>
                    <a:pt x="6256" y="436"/>
                  </a:cubicBezTo>
                  <a:lnTo>
                    <a:pt x="6264" y="459"/>
                  </a:lnTo>
                  <a:cubicBezTo>
                    <a:pt x="6264" y="460"/>
                    <a:pt x="6264" y="462"/>
                    <a:pt x="6265" y="463"/>
                  </a:cubicBezTo>
                  <a:lnTo>
                    <a:pt x="6267" y="487"/>
                  </a:lnTo>
                  <a:lnTo>
                    <a:pt x="6236" y="490"/>
                  </a:lnTo>
                  <a:lnTo>
                    <a:pt x="6233" y="466"/>
                  </a:lnTo>
                  <a:lnTo>
                    <a:pt x="6234" y="469"/>
                  </a:lnTo>
                  <a:lnTo>
                    <a:pt x="6226" y="446"/>
                  </a:lnTo>
                  <a:lnTo>
                    <a:pt x="6227" y="449"/>
                  </a:lnTo>
                  <a:lnTo>
                    <a:pt x="6214" y="426"/>
                  </a:lnTo>
                  <a:lnTo>
                    <a:pt x="6216" y="428"/>
                  </a:lnTo>
                  <a:lnTo>
                    <a:pt x="6199" y="408"/>
                  </a:lnTo>
                  <a:lnTo>
                    <a:pt x="6179" y="389"/>
                  </a:lnTo>
                  <a:lnTo>
                    <a:pt x="6154" y="370"/>
                  </a:lnTo>
                  <a:lnTo>
                    <a:pt x="6125" y="353"/>
                  </a:lnTo>
                  <a:lnTo>
                    <a:pt x="6093" y="337"/>
                  </a:lnTo>
                  <a:lnTo>
                    <a:pt x="6057" y="322"/>
                  </a:lnTo>
                  <a:lnTo>
                    <a:pt x="6018" y="308"/>
                  </a:lnTo>
                  <a:lnTo>
                    <a:pt x="5975" y="297"/>
                  </a:lnTo>
                  <a:lnTo>
                    <a:pt x="5931" y="287"/>
                  </a:lnTo>
                  <a:lnTo>
                    <a:pt x="5884" y="279"/>
                  </a:lnTo>
                  <a:lnTo>
                    <a:pt x="5834" y="273"/>
                  </a:lnTo>
                  <a:lnTo>
                    <a:pt x="5783" y="270"/>
                  </a:lnTo>
                  <a:lnTo>
                    <a:pt x="5730" y="268"/>
                  </a:lnTo>
                  <a:lnTo>
                    <a:pt x="3654" y="268"/>
                  </a:lnTo>
                  <a:lnTo>
                    <a:pt x="3600" y="267"/>
                  </a:lnTo>
                  <a:lnTo>
                    <a:pt x="3548" y="264"/>
                  </a:lnTo>
                  <a:lnTo>
                    <a:pt x="3497" y="258"/>
                  </a:lnTo>
                  <a:lnTo>
                    <a:pt x="3449" y="250"/>
                  </a:lnTo>
                  <a:lnTo>
                    <a:pt x="3402" y="239"/>
                  </a:lnTo>
                  <a:lnTo>
                    <a:pt x="3358" y="227"/>
                  </a:lnTo>
                  <a:lnTo>
                    <a:pt x="3317" y="214"/>
                  </a:lnTo>
                  <a:lnTo>
                    <a:pt x="3279" y="198"/>
                  </a:lnTo>
                  <a:lnTo>
                    <a:pt x="3244" y="180"/>
                  </a:lnTo>
                  <a:lnTo>
                    <a:pt x="3213" y="161"/>
                  </a:lnTo>
                  <a:lnTo>
                    <a:pt x="3186" y="141"/>
                  </a:lnTo>
                  <a:lnTo>
                    <a:pt x="3164" y="120"/>
                  </a:lnTo>
                  <a:cubicBezTo>
                    <a:pt x="3163" y="120"/>
                    <a:pt x="3162" y="119"/>
                    <a:pt x="3162" y="118"/>
                  </a:cubicBezTo>
                  <a:lnTo>
                    <a:pt x="3145" y="97"/>
                  </a:lnTo>
                  <a:cubicBezTo>
                    <a:pt x="3144" y="96"/>
                    <a:pt x="3143" y="95"/>
                    <a:pt x="3143" y="95"/>
                  </a:cubicBezTo>
                  <a:lnTo>
                    <a:pt x="3130" y="72"/>
                  </a:lnTo>
                  <a:cubicBezTo>
                    <a:pt x="3130" y="71"/>
                    <a:pt x="3129" y="70"/>
                    <a:pt x="3129" y="69"/>
                  </a:cubicBezTo>
                  <a:lnTo>
                    <a:pt x="3121" y="46"/>
                  </a:lnTo>
                  <a:cubicBezTo>
                    <a:pt x="3121" y="45"/>
                    <a:pt x="3120" y="44"/>
                    <a:pt x="3120" y="43"/>
                  </a:cubicBezTo>
                  <a:lnTo>
                    <a:pt x="3118" y="18"/>
                  </a:lnTo>
                  <a:lnTo>
                    <a:pt x="3149" y="18"/>
                  </a:lnTo>
                  <a:lnTo>
                    <a:pt x="3147" y="43"/>
                  </a:lnTo>
                  <a:cubicBezTo>
                    <a:pt x="3146" y="44"/>
                    <a:pt x="3146" y="45"/>
                    <a:pt x="3146" y="46"/>
                  </a:cubicBezTo>
                  <a:lnTo>
                    <a:pt x="3138" y="69"/>
                  </a:lnTo>
                  <a:cubicBezTo>
                    <a:pt x="3138" y="70"/>
                    <a:pt x="3137" y="71"/>
                    <a:pt x="3137" y="72"/>
                  </a:cubicBezTo>
                  <a:lnTo>
                    <a:pt x="3124" y="95"/>
                  </a:lnTo>
                  <a:cubicBezTo>
                    <a:pt x="3123" y="95"/>
                    <a:pt x="3123" y="96"/>
                    <a:pt x="3122" y="97"/>
                  </a:cubicBezTo>
                  <a:lnTo>
                    <a:pt x="3105" y="118"/>
                  </a:lnTo>
                  <a:cubicBezTo>
                    <a:pt x="3104" y="119"/>
                    <a:pt x="3104" y="120"/>
                    <a:pt x="3103" y="120"/>
                  </a:cubicBezTo>
                  <a:lnTo>
                    <a:pt x="3080" y="142"/>
                  </a:lnTo>
                  <a:lnTo>
                    <a:pt x="3053" y="162"/>
                  </a:lnTo>
                  <a:lnTo>
                    <a:pt x="3022" y="181"/>
                  </a:lnTo>
                  <a:lnTo>
                    <a:pt x="2987" y="198"/>
                  </a:lnTo>
                  <a:lnTo>
                    <a:pt x="2949" y="214"/>
                  </a:lnTo>
                  <a:lnTo>
                    <a:pt x="2908" y="228"/>
                  </a:lnTo>
                  <a:lnTo>
                    <a:pt x="2864" y="240"/>
                  </a:lnTo>
                  <a:lnTo>
                    <a:pt x="2818" y="250"/>
                  </a:lnTo>
                  <a:lnTo>
                    <a:pt x="2769" y="258"/>
                  </a:lnTo>
                  <a:lnTo>
                    <a:pt x="2719" y="264"/>
                  </a:lnTo>
                  <a:lnTo>
                    <a:pt x="2666" y="267"/>
                  </a:lnTo>
                  <a:lnTo>
                    <a:pt x="2612" y="268"/>
                  </a:lnTo>
                  <a:lnTo>
                    <a:pt x="537" y="268"/>
                  </a:lnTo>
                  <a:lnTo>
                    <a:pt x="485" y="270"/>
                  </a:lnTo>
                  <a:lnTo>
                    <a:pt x="434" y="273"/>
                  </a:lnTo>
                  <a:lnTo>
                    <a:pt x="384" y="279"/>
                  </a:lnTo>
                  <a:lnTo>
                    <a:pt x="337" y="287"/>
                  </a:lnTo>
                  <a:lnTo>
                    <a:pt x="292" y="296"/>
                  </a:lnTo>
                  <a:lnTo>
                    <a:pt x="250" y="308"/>
                  </a:lnTo>
                  <a:lnTo>
                    <a:pt x="211" y="321"/>
                  </a:lnTo>
                  <a:lnTo>
                    <a:pt x="175" y="336"/>
                  </a:lnTo>
                  <a:lnTo>
                    <a:pt x="143" y="352"/>
                  </a:lnTo>
                  <a:lnTo>
                    <a:pt x="114" y="369"/>
                  </a:lnTo>
                  <a:lnTo>
                    <a:pt x="89" y="388"/>
                  </a:lnTo>
                  <a:lnTo>
                    <a:pt x="69" y="407"/>
                  </a:lnTo>
                  <a:lnTo>
                    <a:pt x="51" y="428"/>
                  </a:lnTo>
                  <a:lnTo>
                    <a:pt x="53" y="426"/>
                  </a:lnTo>
                  <a:lnTo>
                    <a:pt x="40" y="449"/>
                  </a:lnTo>
                  <a:lnTo>
                    <a:pt x="41" y="446"/>
                  </a:lnTo>
                  <a:lnTo>
                    <a:pt x="33" y="469"/>
                  </a:lnTo>
                  <a:lnTo>
                    <a:pt x="34" y="466"/>
                  </a:lnTo>
                  <a:lnTo>
                    <a:pt x="31" y="490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5F5F5F"/>
            </a:solidFill>
            <a:ln w="0" cap="flat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8" name="Rectangle 83"/>
            <p:cNvSpPr>
              <a:spLocks noChangeArrowheads="1"/>
            </p:cNvSpPr>
            <p:nvPr/>
          </p:nvSpPr>
          <p:spPr bwMode="auto">
            <a:xfrm>
              <a:off x="2782" y="931"/>
              <a:ext cx="50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1" i="0" u="sng" strike="noStrike" cap="none" normalizeH="0" baseline="0" dirty="0" err="1" smtClean="0">
                  <a:ln>
                    <a:noFill/>
                  </a:ln>
                  <a:solidFill>
                    <a:srgbClr val="DE0073"/>
                  </a:solidFill>
                  <a:effectLst/>
                  <a:cs typeface="Arial" pitchFamily="34" charset="0"/>
                </a:rPr>
                <a:t>Regulated</a:t>
              </a:r>
              <a:endParaRPr kumimoji="0" lang="nl-NL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85"/>
            <p:cNvSpPr>
              <a:spLocks noChangeArrowheads="1"/>
            </p:cNvSpPr>
            <p:nvPr/>
          </p:nvSpPr>
          <p:spPr bwMode="auto">
            <a:xfrm>
              <a:off x="4273" y="931"/>
              <a:ext cx="5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1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Verdana" pitchFamily="34" charset="0"/>
                  <a:cs typeface="Arial" pitchFamily="34" charset="0"/>
                </a:rPr>
                <a:t>Liberalized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Freeform 86"/>
            <p:cNvSpPr>
              <a:spLocks/>
            </p:cNvSpPr>
            <p:nvPr/>
          </p:nvSpPr>
          <p:spPr bwMode="auto">
            <a:xfrm>
              <a:off x="4273" y="1028"/>
              <a:ext cx="559" cy="4"/>
            </a:xfrm>
            <a:custGeom>
              <a:avLst/>
              <a:gdLst>
                <a:gd name="T0" fmla="*/ 0 w 559"/>
                <a:gd name="T1" fmla="*/ 0 h 4"/>
                <a:gd name="T2" fmla="*/ 140 w 559"/>
                <a:gd name="T3" fmla="*/ 0 h 4"/>
                <a:gd name="T4" fmla="*/ 280 w 559"/>
                <a:gd name="T5" fmla="*/ 0 h 4"/>
                <a:gd name="T6" fmla="*/ 420 w 559"/>
                <a:gd name="T7" fmla="*/ 0 h 4"/>
                <a:gd name="T8" fmla="*/ 559 w 559"/>
                <a:gd name="T9" fmla="*/ 0 h 4"/>
                <a:gd name="T10" fmla="*/ 559 w 559"/>
                <a:gd name="T11" fmla="*/ 4 h 4"/>
                <a:gd name="T12" fmla="*/ 420 w 559"/>
                <a:gd name="T13" fmla="*/ 4 h 4"/>
                <a:gd name="T14" fmla="*/ 280 w 559"/>
                <a:gd name="T15" fmla="*/ 4 h 4"/>
                <a:gd name="T16" fmla="*/ 140 w 559"/>
                <a:gd name="T17" fmla="*/ 4 h 4"/>
                <a:gd name="T18" fmla="*/ 0 w 559"/>
                <a:gd name="T19" fmla="*/ 4 h 4"/>
                <a:gd name="T20" fmla="*/ 0 w 55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">
                  <a:moveTo>
                    <a:pt x="0" y="0"/>
                  </a:moveTo>
                  <a:lnTo>
                    <a:pt x="140" y="0"/>
                  </a:lnTo>
                  <a:lnTo>
                    <a:pt x="280" y="0"/>
                  </a:lnTo>
                  <a:lnTo>
                    <a:pt x="420" y="0"/>
                  </a:lnTo>
                  <a:lnTo>
                    <a:pt x="559" y="0"/>
                  </a:lnTo>
                  <a:lnTo>
                    <a:pt x="559" y="4"/>
                  </a:lnTo>
                  <a:lnTo>
                    <a:pt x="420" y="4"/>
                  </a:lnTo>
                  <a:lnTo>
                    <a:pt x="280" y="4"/>
                  </a:lnTo>
                  <a:lnTo>
                    <a:pt x="14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3" name="Freeform 88"/>
            <p:cNvSpPr>
              <a:spLocks/>
            </p:cNvSpPr>
            <p:nvPr/>
          </p:nvSpPr>
          <p:spPr bwMode="auto">
            <a:xfrm>
              <a:off x="1352" y="3157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5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4" name="Rectangle 89"/>
            <p:cNvSpPr>
              <a:spLocks noChangeArrowheads="1"/>
            </p:cNvSpPr>
            <p:nvPr/>
          </p:nvSpPr>
          <p:spPr bwMode="auto">
            <a:xfrm>
              <a:off x="1464" y="3141"/>
              <a:ext cx="4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Maatschap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90"/>
            <p:cNvSpPr>
              <a:spLocks noChangeArrowheads="1"/>
            </p:cNvSpPr>
            <p:nvPr/>
          </p:nvSpPr>
          <p:spPr bwMode="auto">
            <a:xfrm>
              <a:off x="1464" y="3229"/>
              <a:ext cx="5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Groningen: a co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91"/>
            <p:cNvSpPr>
              <a:spLocks noChangeArrowheads="1"/>
            </p:cNvSpPr>
            <p:nvPr/>
          </p:nvSpPr>
          <p:spPr bwMode="auto">
            <a:xfrm>
              <a:off x="1977" y="3229"/>
              <a:ext cx="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92"/>
            <p:cNvSpPr>
              <a:spLocks noChangeArrowheads="1"/>
            </p:cNvSpPr>
            <p:nvPr/>
          </p:nvSpPr>
          <p:spPr bwMode="auto">
            <a:xfrm>
              <a:off x="1464" y="3315"/>
              <a:ext cx="7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operation</a:t>
              </a: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nl-NL" sz="900" b="0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between</a:t>
              </a: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 the 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93"/>
            <p:cNvSpPr>
              <a:spLocks noChangeArrowheads="1"/>
            </p:cNvSpPr>
            <p:nvPr/>
          </p:nvSpPr>
          <p:spPr bwMode="auto">
            <a:xfrm>
              <a:off x="1464" y="3402"/>
              <a:ext cx="5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State, Shell and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94"/>
            <p:cNvSpPr>
              <a:spLocks noChangeArrowheads="1"/>
            </p:cNvSpPr>
            <p:nvPr/>
          </p:nvSpPr>
          <p:spPr bwMode="auto">
            <a:xfrm>
              <a:off x="1464" y="3488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ExxonMobil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Freeform 95"/>
            <p:cNvSpPr>
              <a:spLocks/>
            </p:cNvSpPr>
            <p:nvPr/>
          </p:nvSpPr>
          <p:spPr bwMode="auto">
            <a:xfrm>
              <a:off x="2963" y="3156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5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1" name="Rectangle 96"/>
            <p:cNvSpPr>
              <a:spLocks noChangeArrowheads="1"/>
            </p:cNvSpPr>
            <p:nvPr/>
          </p:nvSpPr>
          <p:spPr bwMode="auto">
            <a:xfrm>
              <a:off x="3075" y="3139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Enexis</a:t>
              </a:r>
              <a:endParaRPr kumimoji="0" lang="nl-NL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97"/>
            <p:cNvSpPr>
              <a:spLocks noChangeArrowheads="1"/>
            </p:cNvSpPr>
            <p:nvPr/>
          </p:nvSpPr>
          <p:spPr bwMode="auto">
            <a:xfrm>
              <a:off x="3308" y="3140"/>
              <a:ext cx="3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, Alliander,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98"/>
            <p:cNvSpPr>
              <a:spLocks noChangeArrowheads="1"/>
            </p:cNvSpPr>
            <p:nvPr/>
          </p:nvSpPr>
          <p:spPr bwMode="auto">
            <a:xfrm>
              <a:off x="3075" y="3228"/>
              <a:ext cx="56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Endinet, Rendo,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99"/>
            <p:cNvSpPr>
              <a:spLocks noChangeArrowheads="1"/>
            </p:cNvSpPr>
            <p:nvPr/>
          </p:nvSpPr>
          <p:spPr bwMode="auto">
            <a:xfrm>
              <a:off x="3075" y="3314"/>
              <a:ext cx="6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Stedin, Westland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100"/>
            <p:cNvSpPr>
              <a:spLocks noChangeArrowheads="1"/>
            </p:cNvSpPr>
            <p:nvPr/>
          </p:nvSpPr>
          <p:spPr bwMode="auto">
            <a:xfrm>
              <a:off x="3075" y="3401"/>
              <a:ext cx="5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Energie, Delta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101"/>
            <p:cNvSpPr>
              <a:spLocks noChangeArrowheads="1"/>
            </p:cNvSpPr>
            <p:nvPr/>
          </p:nvSpPr>
          <p:spPr bwMode="auto">
            <a:xfrm>
              <a:off x="3075" y="3487"/>
              <a:ext cx="5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Netwerkbeheer,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102"/>
            <p:cNvSpPr>
              <a:spLocks noChangeArrowheads="1"/>
            </p:cNvSpPr>
            <p:nvPr/>
          </p:nvSpPr>
          <p:spPr bwMode="auto">
            <a:xfrm>
              <a:off x="3075" y="3572"/>
              <a:ext cx="37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Cogas, etc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Freeform 104"/>
            <p:cNvSpPr>
              <a:spLocks/>
            </p:cNvSpPr>
            <p:nvPr/>
          </p:nvSpPr>
          <p:spPr bwMode="auto">
            <a:xfrm>
              <a:off x="3802" y="3156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5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0" name="Rectangle 105"/>
            <p:cNvSpPr>
              <a:spLocks noChangeArrowheads="1"/>
            </p:cNvSpPr>
            <p:nvPr/>
          </p:nvSpPr>
          <p:spPr bwMode="auto">
            <a:xfrm>
              <a:off x="3914" y="3140"/>
              <a:ext cx="4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Delta, Dong,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106"/>
            <p:cNvSpPr>
              <a:spLocks noChangeArrowheads="1"/>
            </p:cNvSpPr>
            <p:nvPr/>
          </p:nvSpPr>
          <p:spPr bwMode="auto">
            <a:xfrm>
              <a:off x="3914" y="3228"/>
              <a:ext cx="63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Electrabel, Eneco,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107"/>
            <p:cNvSpPr>
              <a:spLocks noChangeArrowheads="1"/>
            </p:cNvSpPr>
            <p:nvPr/>
          </p:nvSpPr>
          <p:spPr bwMode="auto">
            <a:xfrm>
              <a:off x="3914" y="3314"/>
              <a:ext cx="76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E.ON Benelux, Essent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108"/>
            <p:cNvSpPr>
              <a:spLocks noChangeArrowheads="1"/>
            </p:cNvSpPr>
            <p:nvPr/>
          </p:nvSpPr>
          <p:spPr bwMode="auto">
            <a:xfrm>
              <a:off x="3914" y="3401"/>
              <a:ext cx="4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(RWE), Nuon 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109"/>
            <p:cNvSpPr>
              <a:spLocks noChangeArrowheads="1"/>
            </p:cNvSpPr>
            <p:nvPr/>
          </p:nvSpPr>
          <p:spPr bwMode="auto">
            <a:xfrm>
              <a:off x="3914" y="3487"/>
              <a:ext cx="7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nl-NL" sz="900" b="0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Vattenfall</a:t>
              </a:r>
              <a:r>
                <a:rPr kumimoji="0" lang="nl-NL" sz="9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), NEM, etc.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Freeform 110"/>
            <p:cNvSpPr>
              <a:spLocks/>
            </p:cNvSpPr>
            <p:nvPr/>
          </p:nvSpPr>
          <p:spPr bwMode="auto">
            <a:xfrm>
              <a:off x="4641" y="3156"/>
              <a:ext cx="24" cy="51"/>
            </a:xfrm>
            <a:custGeom>
              <a:avLst/>
              <a:gdLst>
                <a:gd name="T0" fmla="*/ 0 w 24"/>
                <a:gd name="T1" fmla="*/ 51 h 51"/>
                <a:gd name="T2" fmla="*/ 0 w 24"/>
                <a:gd name="T3" fmla="*/ 0 h 51"/>
                <a:gd name="T4" fmla="*/ 24 w 24"/>
                <a:gd name="T5" fmla="*/ 25 h 51"/>
                <a:gd name="T6" fmla="*/ 0 w 2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6" name="Rectangle 111"/>
            <p:cNvSpPr>
              <a:spLocks noChangeArrowheads="1"/>
            </p:cNvSpPr>
            <p:nvPr/>
          </p:nvSpPr>
          <p:spPr bwMode="auto">
            <a:xfrm>
              <a:off x="4753" y="3139"/>
              <a:ext cx="2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90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pitchFamily="34" charset="0"/>
                  <a:cs typeface="Arial" pitchFamily="34" charset="0"/>
                </a:rPr>
                <a:t>Enexis</a:t>
              </a:r>
              <a:endParaRPr kumimoji="0" lang="nl-NL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Freeform 112"/>
            <p:cNvSpPr>
              <a:spLocks/>
            </p:cNvSpPr>
            <p:nvPr/>
          </p:nvSpPr>
          <p:spPr bwMode="auto">
            <a:xfrm>
              <a:off x="4641" y="3286"/>
              <a:ext cx="24" cy="50"/>
            </a:xfrm>
            <a:custGeom>
              <a:avLst/>
              <a:gdLst>
                <a:gd name="T0" fmla="*/ 0 w 24"/>
                <a:gd name="T1" fmla="*/ 50 h 50"/>
                <a:gd name="T2" fmla="*/ 0 w 24"/>
                <a:gd name="T3" fmla="*/ 0 h 50"/>
                <a:gd name="T4" fmla="*/ 24 w 24"/>
                <a:gd name="T5" fmla="*/ 25 h 50"/>
                <a:gd name="T6" fmla="*/ 0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E0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8" name="Rectangle 113"/>
            <p:cNvSpPr>
              <a:spLocks noChangeArrowheads="1"/>
            </p:cNvSpPr>
            <p:nvPr/>
          </p:nvSpPr>
          <p:spPr bwMode="auto">
            <a:xfrm>
              <a:off x="4753" y="327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39" name="Picture 1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1375"/>
              <a:ext cx="3300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0" name="Freeform 116"/>
            <p:cNvSpPr>
              <a:spLocks noEditPoints="1"/>
            </p:cNvSpPr>
            <p:nvPr/>
          </p:nvSpPr>
          <p:spPr bwMode="auto">
            <a:xfrm>
              <a:off x="2299" y="1278"/>
              <a:ext cx="8" cy="672"/>
            </a:xfrm>
            <a:custGeom>
              <a:avLst/>
              <a:gdLst>
                <a:gd name="T0" fmla="*/ 8 w 8"/>
                <a:gd name="T1" fmla="*/ 31 h 672"/>
                <a:gd name="T2" fmla="*/ 0 w 8"/>
                <a:gd name="T3" fmla="*/ 0 h 672"/>
                <a:gd name="T4" fmla="*/ 8 w 8"/>
                <a:gd name="T5" fmla="*/ 54 h 672"/>
                <a:gd name="T6" fmla="*/ 0 w 8"/>
                <a:gd name="T7" fmla="*/ 85 h 672"/>
                <a:gd name="T8" fmla="*/ 8 w 8"/>
                <a:gd name="T9" fmla="*/ 54 h 672"/>
                <a:gd name="T10" fmla="*/ 8 w 8"/>
                <a:gd name="T11" fmla="*/ 138 h 672"/>
                <a:gd name="T12" fmla="*/ 0 w 8"/>
                <a:gd name="T13" fmla="*/ 108 h 672"/>
                <a:gd name="T14" fmla="*/ 8 w 8"/>
                <a:gd name="T15" fmla="*/ 161 h 672"/>
                <a:gd name="T16" fmla="*/ 0 w 8"/>
                <a:gd name="T17" fmla="*/ 192 h 672"/>
                <a:gd name="T18" fmla="*/ 8 w 8"/>
                <a:gd name="T19" fmla="*/ 161 h 672"/>
                <a:gd name="T20" fmla="*/ 8 w 8"/>
                <a:gd name="T21" fmla="*/ 246 h 672"/>
                <a:gd name="T22" fmla="*/ 0 w 8"/>
                <a:gd name="T23" fmla="*/ 215 h 672"/>
                <a:gd name="T24" fmla="*/ 8 w 8"/>
                <a:gd name="T25" fmla="*/ 269 h 672"/>
                <a:gd name="T26" fmla="*/ 0 w 8"/>
                <a:gd name="T27" fmla="*/ 300 h 672"/>
                <a:gd name="T28" fmla="*/ 8 w 8"/>
                <a:gd name="T29" fmla="*/ 269 h 672"/>
                <a:gd name="T30" fmla="*/ 8 w 8"/>
                <a:gd name="T31" fmla="*/ 353 h 672"/>
                <a:gd name="T32" fmla="*/ 0 w 8"/>
                <a:gd name="T33" fmla="*/ 323 h 672"/>
                <a:gd name="T34" fmla="*/ 8 w 8"/>
                <a:gd name="T35" fmla="*/ 376 h 672"/>
                <a:gd name="T36" fmla="*/ 0 w 8"/>
                <a:gd name="T37" fmla="*/ 407 h 672"/>
                <a:gd name="T38" fmla="*/ 8 w 8"/>
                <a:gd name="T39" fmla="*/ 376 h 672"/>
                <a:gd name="T40" fmla="*/ 8 w 8"/>
                <a:gd name="T41" fmla="*/ 461 h 672"/>
                <a:gd name="T42" fmla="*/ 0 w 8"/>
                <a:gd name="T43" fmla="*/ 430 h 672"/>
                <a:gd name="T44" fmla="*/ 8 w 8"/>
                <a:gd name="T45" fmla="*/ 484 h 672"/>
                <a:gd name="T46" fmla="*/ 0 w 8"/>
                <a:gd name="T47" fmla="*/ 515 h 672"/>
                <a:gd name="T48" fmla="*/ 8 w 8"/>
                <a:gd name="T49" fmla="*/ 484 h 672"/>
                <a:gd name="T50" fmla="*/ 8 w 8"/>
                <a:gd name="T51" fmla="*/ 568 h 672"/>
                <a:gd name="T52" fmla="*/ 0 w 8"/>
                <a:gd name="T53" fmla="*/ 538 h 672"/>
                <a:gd name="T54" fmla="*/ 8 w 8"/>
                <a:gd name="T55" fmla="*/ 591 h 672"/>
                <a:gd name="T56" fmla="*/ 0 w 8"/>
                <a:gd name="T57" fmla="*/ 622 h 672"/>
                <a:gd name="T58" fmla="*/ 8 w 8"/>
                <a:gd name="T59" fmla="*/ 591 h 672"/>
                <a:gd name="T60" fmla="*/ 8 w 8"/>
                <a:gd name="T61" fmla="*/ 672 h 672"/>
                <a:gd name="T62" fmla="*/ 0 w 8"/>
                <a:gd name="T63" fmla="*/ 64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672">
                  <a:moveTo>
                    <a:pt x="8" y="0"/>
                  </a:moveTo>
                  <a:lnTo>
                    <a:pt x="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54"/>
                  </a:moveTo>
                  <a:lnTo>
                    <a:pt x="8" y="85"/>
                  </a:lnTo>
                  <a:lnTo>
                    <a:pt x="0" y="85"/>
                  </a:lnTo>
                  <a:lnTo>
                    <a:pt x="0" y="54"/>
                  </a:lnTo>
                  <a:lnTo>
                    <a:pt x="8" y="54"/>
                  </a:lnTo>
                  <a:close/>
                  <a:moveTo>
                    <a:pt x="8" y="108"/>
                  </a:moveTo>
                  <a:lnTo>
                    <a:pt x="8" y="138"/>
                  </a:lnTo>
                  <a:lnTo>
                    <a:pt x="0" y="138"/>
                  </a:lnTo>
                  <a:lnTo>
                    <a:pt x="0" y="108"/>
                  </a:lnTo>
                  <a:lnTo>
                    <a:pt x="8" y="108"/>
                  </a:lnTo>
                  <a:close/>
                  <a:moveTo>
                    <a:pt x="8" y="161"/>
                  </a:moveTo>
                  <a:lnTo>
                    <a:pt x="8" y="192"/>
                  </a:lnTo>
                  <a:lnTo>
                    <a:pt x="0" y="192"/>
                  </a:lnTo>
                  <a:lnTo>
                    <a:pt x="0" y="161"/>
                  </a:lnTo>
                  <a:lnTo>
                    <a:pt x="8" y="161"/>
                  </a:lnTo>
                  <a:close/>
                  <a:moveTo>
                    <a:pt x="8" y="215"/>
                  </a:moveTo>
                  <a:lnTo>
                    <a:pt x="8" y="246"/>
                  </a:lnTo>
                  <a:lnTo>
                    <a:pt x="0" y="246"/>
                  </a:lnTo>
                  <a:lnTo>
                    <a:pt x="0" y="215"/>
                  </a:lnTo>
                  <a:lnTo>
                    <a:pt x="8" y="215"/>
                  </a:lnTo>
                  <a:close/>
                  <a:moveTo>
                    <a:pt x="8" y="269"/>
                  </a:moveTo>
                  <a:lnTo>
                    <a:pt x="8" y="300"/>
                  </a:lnTo>
                  <a:lnTo>
                    <a:pt x="0" y="300"/>
                  </a:lnTo>
                  <a:lnTo>
                    <a:pt x="0" y="269"/>
                  </a:lnTo>
                  <a:lnTo>
                    <a:pt x="8" y="269"/>
                  </a:lnTo>
                  <a:close/>
                  <a:moveTo>
                    <a:pt x="8" y="323"/>
                  </a:moveTo>
                  <a:lnTo>
                    <a:pt x="8" y="353"/>
                  </a:lnTo>
                  <a:lnTo>
                    <a:pt x="0" y="353"/>
                  </a:lnTo>
                  <a:lnTo>
                    <a:pt x="0" y="323"/>
                  </a:lnTo>
                  <a:lnTo>
                    <a:pt x="8" y="323"/>
                  </a:lnTo>
                  <a:close/>
                  <a:moveTo>
                    <a:pt x="8" y="376"/>
                  </a:moveTo>
                  <a:lnTo>
                    <a:pt x="8" y="407"/>
                  </a:lnTo>
                  <a:lnTo>
                    <a:pt x="0" y="407"/>
                  </a:lnTo>
                  <a:lnTo>
                    <a:pt x="0" y="376"/>
                  </a:lnTo>
                  <a:lnTo>
                    <a:pt x="8" y="376"/>
                  </a:lnTo>
                  <a:close/>
                  <a:moveTo>
                    <a:pt x="8" y="430"/>
                  </a:moveTo>
                  <a:lnTo>
                    <a:pt x="8" y="461"/>
                  </a:lnTo>
                  <a:lnTo>
                    <a:pt x="0" y="461"/>
                  </a:lnTo>
                  <a:lnTo>
                    <a:pt x="0" y="430"/>
                  </a:lnTo>
                  <a:lnTo>
                    <a:pt x="8" y="430"/>
                  </a:lnTo>
                  <a:close/>
                  <a:moveTo>
                    <a:pt x="8" y="484"/>
                  </a:moveTo>
                  <a:lnTo>
                    <a:pt x="8" y="515"/>
                  </a:lnTo>
                  <a:lnTo>
                    <a:pt x="0" y="515"/>
                  </a:lnTo>
                  <a:lnTo>
                    <a:pt x="0" y="484"/>
                  </a:lnTo>
                  <a:lnTo>
                    <a:pt x="8" y="484"/>
                  </a:lnTo>
                  <a:close/>
                  <a:moveTo>
                    <a:pt x="8" y="538"/>
                  </a:moveTo>
                  <a:lnTo>
                    <a:pt x="8" y="568"/>
                  </a:lnTo>
                  <a:lnTo>
                    <a:pt x="0" y="568"/>
                  </a:lnTo>
                  <a:lnTo>
                    <a:pt x="0" y="538"/>
                  </a:lnTo>
                  <a:lnTo>
                    <a:pt x="8" y="538"/>
                  </a:lnTo>
                  <a:close/>
                  <a:moveTo>
                    <a:pt x="8" y="591"/>
                  </a:moveTo>
                  <a:lnTo>
                    <a:pt x="8" y="622"/>
                  </a:lnTo>
                  <a:lnTo>
                    <a:pt x="0" y="622"/>
                  </a:lnTo>
                  <a:lnTo>
                    <a:pt x="0" y="591"/>
                  </a:lnTo>
                  <a:lnTo>
                    <a:pt x="8" y="591"/>
                  </a:lnTo>
                  <a:close/>
                  <a:moveTo>
                    <a:pt x="8" y="645"/>
                  </a:moveTo>
                  <a:lnTo>
                    <a:pt x="8" y="672"/>
                  </a:lnTo>
                  <a:lnTo>
                    <a:pt x="0" y="672"/>
                  </a:lnTo>
                  <a:lnTo>
                    <a:pt x="0" y="645"/>
                  </a:lnTo>
                  <a:lnTo>
                    <a:pt x="8" y="645"/>
                  </a:lnTo>
                  <a:close/>
                </a:path>
              </a:pathLst>
            </a:custGeom>
            <a:solidFill>
              <a:srgbClr val="5F5F5F"/>
            </a:solidFill>
            <a:ln w="0" cap="flat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1" name="Freeform 117"/>
            <p:cNvSpPr>
              <a:spLocks noEditPoints="1"/>
            </p:cNvSpPr>
            <p:nvPr/>
          </p:nvSpPr>
          <p:spPr bwMode="auto">
            <a:xfrm>
              <a:off x="3732" y="1278"/>
              <a:ext cx="8" cy="672"/>
            </a:xfrm>
            <a:custGeom>
              <a:avLst/>
              <a:gdLst>
                <a:gd name="T0" fmla="*/ 8 w 8"/>
                <a:gd name="T1" fmla="*/ 31 h 672"/>
                <a:gd name="T2" fmla="*/ 0 w 8"/>
                <a:gd name="T3" fmla="*/ 0 h 672"/>
                <a:gd name="T4" fmla="*/ 8 w 8"/>
                <a:gd name="T5" fmla="*/ 54 h 672"/>
                <a:gd name="T6" fmla="*/ 0 w 8"/>
                <a:gd name="T7" fmla="*/ 85 h 672"/>
                <a:gd name="T8" fmla="*/ 8 w 8"/>
                <a:gd name="T9" fmla="*/ 54 h 672"/>
                <a:gd name="T10" fmla="*/ 8 w 8"/>
                <a:gd name="T11" fmla="*/ 138 h 672"/>
                <a:gd name="T12" fmla="*/ 0 w 8"/>
                <a:gd name="T13" fmla="*/ 108 h 672"/>
                <a:gd name="T14" fmla="*/ 8 w 8"/>
                <a:gd name="T15" fmla="*/ 161 h 672"/>
                <a:gd name="T16" fmla="*/ 0 w 8"/>
                <a:gd name="T17" fmla="*/ 192 h 672"/>
                <a:gd name="T18" fmla="*/ 8 w 8"/>
                <a:gd name="T19" fmla="*/ 161 h 672"/>
                <a:gd name="T20" fmla="*/ 8 w 8"/>
                <a:gd name="T21" fmla="*/ 246 h 672"/>
                <a:gd name="T22" fmla="*/ 0 w 8"/>
                <a:gd name="T23" fmla="*/ 215 h 672"/>
                <a:gd name="T24" fmla="*/ 8 w 8"/>
                <a:gd name="T25" fmla="*/ 269 h 672"/>
                <a:gd name="T26" fmla="*/ 0 w 8"/>
                <a:gd name="T27" fmla="*/ 300 h 672"/>
                <a:gd name="T28" fmla="*/ 8 w 8"/>
                <a:gd name="T29" fmla="*/ 269 h 672"/>
                <a:gd name="T30" fmla="*/ 8 w 8"/>
                <a:gd name="T31" fmla="*/ 353 h 672"/>
                <a:gd name="T32" fmla="*/ 0 w 8"/>
                <a:gd name="T33" fmla="*/ 323 h 672"/>
                <a:gd name="T34" fmla="*/ 8 w 8"/>
                <a:gd name="T35" fmla="*/ 376 h 672"/>
                <a:gd name="T36" fmla="*/ 0 w 8"/>
                <a:gd name="T37" fmla="*/ 407 h 672"/>
                <a:gd name="T38" fmla="*/ 8 w 8"/>
                <a:gd name="T39" fmla="*/ 376 h 672"/>
                <a:gd name="T40" fmla="*/ 8 w 8"/>
                <a:gd name="T41" fmla="*/ 461 h 672"/>
                <a:gd name="T42" fmla="*/ 0 w 8"/>
                <a:gd name="T43" fmla="*/ 430 h 672"/>
                <a:gd name="T44" fmla="*/ 8 w 8"/>
                <a:gd name="T45" fmla="*/ 484 h 672"/>
                <a:gd name="T46" fmla="*/ 0 w 8"/>
                <a:gd name="T47" fmla="*/ 515 h 672"/>
                <a:gd name="T48" fmla="*/ 8 w 8"/>
                <a:gd name="T49" fmla="*/ 484 h 672"/>
                <a:gd name="T50" fmla="*/ 8 w 8"/>
                <a:gd name="T51" fmla="*/ 568 h 672"/>
                <a:gd name="T52" fmla="*/ 0 w 8"/>
                <a:gd name="T53" fmla="*/ 538 h 672"/>
                <a:gd name="T54" fmla="*/ 8 w 8"/>
                <a:gd name="T55" fmla="*/ 591 h 672"/>
                <a:gd name="T56" fmla="*/ 0 w 8"/>
                <a:gd name="T57" fmla="*/ 622 h 672"/>
                <a:gd name="T58" fmla="*/ 8 w 8"/>
                <a:gd name="T59" fmla="*/ 591 h 672"/>
                <a:gd name="T60" fmla="*/ 8 w 8"/>
                <a:gd name="T61" fmla="*/ 672 h 672"/>
                <a:gd name="T62" fmla="*/ 0 w 8"/>
                <a:gd name="T63" fmla="*/ 64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672">
                  <a:moveTo>
                    <a:pt x="8" y="0"/>
                  </a:moveTo>
                  <a:lnTo>
                    <a:pt x="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54"/>
                  </a:moveTo>
                  <a:lnTo>
                    <a:pt x="8" y="85"/>
                  </a:lnTo>
                  <a:lnTo>
                    <a:pt x="0" y="85"/>
                  </a:lnTo>
                  <a:lnTo>
                    <a:pt x="0" y="54"/>
                  </a:lnTo>
                  <a:lnTo>
                    <a:pt x="8" y="54"/>
                  </a:lnTo>
                  <a:close/>
                  <a:moveTo>
                    <a:pt x="8" y="108"/>
                  </a:moveTo>
                  <a:lnTo>
                    <a:pt x="8" y="138"/>
                  </a:lnTo>
                  <a:lnTo>
                    <a:pt x="0" y="138"/>
                  </a:lnTo>
                  <a:lnTo>
                    <a:pt x="0" y="108"/>
                  </a:lnTo>
                  <a:lnTo>
                    <a:pt x="8" y="108"/>
                  </a:lnTo>
                  <a:close/>
                  <a:moveTo>
                    <a:pt x="8" y="161"/>
                  </a:moveTo>
                  <a:lnTo>
                    <a:pt x="8" y="192"/>
                  </a:lnTo>
                  <a:lnTo>
                    <a:pt x="0" y="192"/>
                  </a:lnTo>
                  <a:lnTo>
                    <a:pt x="0" y="161"/>
                  </a:lnTo>
                  <a:lnTo>
                    <a:pt x="8" y="161"/>
                  </a:lnTo>
                  <a:close/>
                  <a:moveTo>
                    <a:pt x="8" y="215"/>
                  </a:moveTo>
                  <a:lnTo>
                    <a:pt x="8" y="246"/>
                  </a:lnTo>
                  <a:lnTo>
                    <a:pt x="0" y="246"/>
                  </a:lnTo>
                  <a:lnTo>
                    <a:pt x="0" y="215"/>
                  </a:lnTo>
                  <a:lnTo>
                    <a:pt x="8" y="215"/>
                  </a:lnTo>
                  <a:close/>
                  <a:moveTo>
                    <a:pt x="8" y="269"/>
                  </a:moveTo>
                  <a:lnTo>
                    <a:pt x="8" y="300"/>
                  </a:lnTo>
                  <a:lnTo>
                    <a:pt x="0" y="300"/>
                  </a:lnTo>
                  <a:lnTo>
                    <a:pt x="0" y="269"/>
                  </a:lnTo>
                  <a:lnTo>
                    <a:pt x="8" y="269"/>
                  </a:lnTo>
                  <a:close/>
                  <a:moveTo>
                    <a:pt x="8" y="323"/>
                  </a:moveTo>
                  <a:lnTo>
                    <a:pt x="8" y="353"/>
                  </a:lnTo>
                  <a:lnTo>
                    <a:pt x="0" y="353"/>
                  </a:lnTo>
                  <a:lnTo>
                    <a:pt x="0" y="323"/>
                  </a:lnTo>
                  <a:lnTo>
                    <a:pt x="8" y="323"/>
                  </a:lnTo>
                  <a:close/>
                  <a:moveTo>
                    <a:pt x="8" y="376"/>
                  </a:moveTo>
                  <a:lnTo>
                    <a:pt x="8" y="407"/>
                  </a:lnTo>
                  <a:lnTo>
                    <a:pt x="0" y="407"/>
                  </a:lnTo>
                  <a:lnTo>
                    <a:pt x="0" y="376"/>
                  </a:lnTo>
                  <a:lnTo>
                    <a:pt x="8" y="376"/>
                  </a:lnTo>
                  <a:close/>
                  <a:moveTo>
                    <a:pt x="8" y="430"/>
                  </a:moveTo>
                  <a:lnTo>
                    <a:pt x="8" y="461"/>
                  </a:lnTo>
                  <a:lnTo>
                    <a:pt x="0" y="461"/>
                  </a:lnTo>
                  <a:lnTo>
                    <a:pt x="0" y="430"/>
                  </a:lnTo>
                  <a:lnTo>
                    <a:pt x="8" y="430"/>
                  </a:lnTo>
                  <a:close/>
                  <a:moveTo>
                    <a:pt x="8" y="484"/>
                  </a:moveTo>
                  <a:lnTo>
                    <a:pt x="8" y="515"/>
                  </a:lnTo>
                  <a:lnTo>
                    <a:pt x="0" y="515"/>
                  </a:lnTo>
                  <a:lnTo>
                    <a:pt x="0" y="484"/>
                  </a:lnTo>
                  <a:lnTo>
                    <a:pt x="8" y="484"/>
                  </a:lnTo>
                  <a:close/>
                  <a:moveTo>
                    <a:pt x="8" y="538"/>
                  </a:moveTo>
                  <a:lnTo>
                    <a:pt x="8" y="568"/>
                  </a:lnTo>
                  <a:lnTo>
                    <a:pt x="0" y="568"/>
                  </a:lnTo>
                  <a:lnTo>
                    <a:pt x="0" y="538"/>
                  </a:lnTo>
                  <a:lnTo>
                    <a:pt x="8" y="538"/>
                  </a:lnTo>
                  <a:close/>
                  <a:moveTo>
                    <a:pt x="8" y="591"/>
                  </a:moveTo>
                  <a:lnTo>
                    <a:pt x="8" y="622"/>
                  </a:lnTo>
                  <a:lnTo>
                    <a:pt x="0" y="622"/>
                  </a:lnTo>
                  <a:lnTo>
                    <a:pt x="0" y="591"/>
                  </a:lnTo>
                  <a:lnTo>
                    <a:pt x="8" y="591"/>
                  </a:lnTo>
                  <a:close/>
                  <a:moveTo>
                    <a:pt x="8" y="645"/>
                  </a:moveTo>
                  <a:lnTo>
                    <a:pt x="8" y="672"/>
                  </a:lnTo>
                  <a:lnTo>
                    <a:pt x="0" y="672"/>
                  </a:lnTo>
                  <a:lnTo>
                    <a:pt x="0" y="645"/>
                  </a:lnTo>
                  <a:lnTo>
                    <a:pt x="8" y="645"/>
                  </a:lnTo>
                  <a:close/>
                </a:path>
              </a:pathLst>
            </a:custGeom>
            <a:solidFill>
              <a:srgbClr val="5F5F5F"/>
            </a:solidFill>
            <a:ln w="0" cap="flat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2" name="Freeform 118"/>
            <p:cNvSpPr>
              <a:spLocks/>
            </p:cNvSpPr>
            <p:nvPr/>
          </p:nvSpPr>
          <p:spPr bwMode="auto">
            <a:xfrm>
              <a:off x="1429" y="1066"/>
              <a:ext cx="823" cy="116"/>
            </a:xfrm>
            <a:custGeom>
              <a:avLst/>
              <a:gdLst>
                <a:gd name="T0" fmla="*/ 12 w 6863"/>
                <a:gd name="T1" fmla="*/ 869 h 970"/>
                <a:gd name="T2" fmla="*/ 72 w 6863"/>
                <a:gd name="T3" fmla="*/ 729 h 970"/>
                <a:gd name="T4" fmla="*/ 177 w 6863"/>
                <a:gd name="T5" fmla="*/ 614 h 970"/>
                <a:gd name="T6" fmla="*/ 315 w 6863"/>
                <a:gd name="T7" fmla="*/ 528 h 970"/>
                <a:gd name="T8" fmla="*/ 479 w 6863"/>
                <a:gd name="T9" fmla="*/ 479 h 970"/>
                <a:gd name="T10" fmla="*/ 2863 w 6863"/>
                <a:gd name="T11" fmla="*/ 468 h 970"/>
                <a:gd name="T12" fmla="*/ 3026 w 6863"/>
                <a:gd name="T13" fmla="*/ 448 h 970"/>
                <a:gd name="T14" fmla="*/ 3167 w 6863"/>
                <a:gd name="T15" fmla="*/ 392 h 970"/>
                <a:gd name="T16" fmla="*/ 3280 w 6863"/>
                <a:gd name="T17" fmla="*/ 306 h 970"/>
                <a:gd name="T18" fmla="*/ 3359 w 6863"/>
                <a:gd name="T19" fmla="*/ 198 h 970"/>
                <a:gd name="T20" fmla="*/ 3397 w 6863"/>
                <a:gd name="T21" fmla="*/ 75 h 970"/>
                <a:gd name="T22" fmla="*/ 3463 w 6863"/>
                <a:gd name="T23" fmla="*/ 30 h 970"/>
                <a:gd name="T24" fmla="*/ 3487 w 6863"/>
                <a:gd name="T25" fmla="*/ 162 h 970"/>
                <a:gd name="T26" fmla="*/ 3554 w 6863"/>
                <a:gd name="T27" fmla="*/ 275 h 970"/>
                <a:gd name="T28" fmla="*/ 3658 w 6863"/>
                <a:gd name="T29" fmla="*/ 368 h 970"/>
                <a:gd name="T30" fmla="*/ 3790 w 6863"/>
                <a:gd name="T31" fmla="*/ 434 h 970"/>
                <a:gd name="T32" fmla="*/ 3946 w 6863"/>
                <a:gd name="T33" fmla="*/ 466 h 970"/>
                <a:gd name="T34" fmla="*/ 6323 w 6863"/>
                <a:gd name="T35" fmla="*/ 471 h 970"/>
                <a:gd name="T36" fmla="*/ 6494 w 6863"/>
                <a:gd name="T37" fmla="*/ 507 h 970"/>
                <a:gd name="T38" fmla="*/ 6642 w 6863"/>
                <a:gd name="T39" fmla="*/ 580 h 970"/>
                <a:gd name="T40" fmla="*/ 6758 w 6863"/>
                <a:gd name="T41" fmla="*/ 686 h 970"/>
                <a:gd name="T42" fmla="*/ 6835 w 6863"/>
                <a:gd name="T43" fmla="*/ 817 h 970"/>
                <a:gd name="T44" fmla="*/ 6863 w 6863"/>
                <a:gd name="T45" fmla="*/ 966 h 970"/>
                <a:gd name="T46" fmla="*/ 6789 w 6863"/>
                <a:gd name="T47" fmla="*/ 884 h 970"/>
                <a:gd name="T48" fmla="*/ 6737 w 6863"/>
                <a:gd name="T49" fmla="*/ 765 h 970"/>
                <a:gd name="T50" fmla="*/ 6646 w 6863"/>
                <a:gd name="T51" fmla="*/ 664 h 970"/>
                <a:gd name="T52" fmla="*/ 6523 w 6863"/>
                <a:gd name="T53" fmla="*/ 587 h 970"/>
                <a:gd name="T54" fmla="*/ 6374 w 6863"/>
                <a:gd name="T55" fmla="*/ 542 h 970"/>
                <a:gd name="T56" fmla="*/ 3999 w 6863"/>
                <a:gd name="T57" fmla="*/ 532 h 970"/>
                <a:gd name="T58" fmla="*/ 3822 w 6863"/>
                <a:gd name="T59" fmla="*/ 510 h 970"/>
                <a:gd name="T60" fmla="*/ 3665 w 6863"/>
                <a:gd name="T61" fmla="*/ 448 h 970"/>
                <a:gd name="T62" fmla="*/ 3538 w 6863"/>
                <a:gd name="T63" fmla="*/ 352 h 970"/>
                <a:gd name="T64" fmla="*/ 3447 w 6863"/>
                <a:gd name="T65" fmla="*/ 227 h 970"/>
                <a:gd name="T66" fmla="*/ 3403 w 6863"/>
                <a:gd name="T67" fmla="*/ 82 h 970"/>
                <a:gd name="T68" fmla="*/ 3460 w 6863"/>
                <a:gd name="T69" fmla="*/ 86 h 970"/>
                <a:gd name="T70" fmla="*/ 3415 w 6863"/>
                <a:gd name="T71" fmla="*/ 231 h 970"/>
                <a:gd name="T72" fmla="*/ 3324 w 6863"/>
                <a:gd name="T73" fmla="*/ 354 h 970"/>
                <a:gd name="T74" fmla="*/ 3195 w 6863"/>
                <a:gd name="T75" fmla="*/ 449 h 970"/>
                <a:gd name="T76" fmla="*/ 3039 w 6863"/>
                <a:gd name="T77" fmla="*/ 511 h 970"/>
                <a:gd name="T78" fmla="*/ 2863 w 6863"/>
                <a:gd name="T79" fmla="*/ 532 h 970"/>
                <a:gd name="T80" fmla="*/ 492 w 6863"/>
                <a:gd name="T81" fmla="*/ 541 h 970"/>
                <a:gd name="T82" fmla="*/ 343 w 6863"/>
                <a:gd name="T83" fmla="*/ 586 h 970"/>
                <a:gd name="T84" fmla="*/ 219 w 6863"/>
                <a:gd name="T85" fmla="*/ 662 h 970"/>
                <a:gd name="T86" fmla="*/ 128 w 6863"/>
                <a:gd name="T87" fmla="*/ 762 h 970"/>
                <a:gd name="T88" fmla="*/ 74 w 6863"/>
                <a:gd name="T89" fmla="*/ 880 h 970"/>
                <a:gd name="T90" fmla="*/ 0 w 6863"/>
                <a:gd name="T91" fmla="*/ 966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63" h="970">
                  <a:moveTo>
                    <a:pt x="0" y="966"/>
                  </a:moveTo>
                  <a:lnTo>
                    <a:pt x="3" y="918"/>
                  </a:lnTo>
                  <a:lnTo>
                    <a:pt x="12" y="869"/>
                  </a:lnTo>
                  <a:lnTo>
                    <a:pt x="26" y="820"/>
                  </a:lnTo>
                  <a:lnTo>
                    <a:pt x="47" y="774"/>
                  </a:lnTo>
                  <a:lnTo>
                    <a:pt x="72" y="729"/>
                  </a:lnTo>
                  <a:lnTo>
                    <a:pt x="103" y="688"/>
                  </a:lnTo>
                  <a:lnTo>
                    <a:pt x="138" y="649"/>
                  </a:lnTo>
                  <a:lnTo>
                    <a:pt x="177" y="614"/>
                  </a:lnTo>
                  <a:lnTo>
                    <a:pt x="219" y="582"/>
                  </a:lnTo>
                  <a:lnTo>
                    <a:pt x="265" y="553"/>
                  </a:lnTo>
                  <a:lnTo>
                    <a:pt x="315" y="528"/>
                  </a:lnTo>
                  <a:lnTo>
                    <a:pt x="367" y="508"/>
                  </a:lnTo>
                  <a:lnTo>
                    <a:pt x="422" y="491"/>
                  </a:lnTo>
                  <a:lnTo>
                    <a:pt x="479" y="479"/>
                  </a:lnTo>
                  <a:lnTo>
                    <a:pt x="538" y="471"/>
                  </a:lnTo>
                  <a:lnTo>
                    <a:pt x="599" y="468"/>
                  </a:lnTo>
                  <a:lnTo>
                    <a:pt x="2863" y="468"/>
                  </a:lnTo>
                  <a:lnTo>
                    <a:pt x="2920" y="466"/>
                  </a:lnTo>
                  <a:lnTo>
                    <a:pt x="2974" y="459"/>
                  </a:lnTo>
                  <a:lnTo>
                    <a:pt x="3026" y="448"/>
                  </a:lnTo>
                  <a:lnTo>
                    <a:pt x="3075" y="433"/>
                  </a:lnTo>
                  <a:lnTo>
                    <a:pt x="3123" y="414"/>
                  </a:lnTo>
                  <a:lnTo>
                    <a:pt x="3167" y="392"/>
                  </a:lnTo>
                  <a:lnTo>
                    <a:pt x="3208" y="366"/>
                  </a:lnTo>
                  <a:lnTo>
                    <a:pt x="3246" y="338"/>
                  </a:lnTo>
                  <a:lnTo>
                    <a:pt x="3280" y="306"/>
                  </a:lnTo>
                  <a:lnTo>
                    <a:pt x="3311" y="273"/>
                  </a:lnTo>
                  <a:lnTo>
                    <a:pt x="3337" y="236"/>
                  </a:lnTo>
                  <a:lnTo>
                    <a:pt x="3359" y="198"/>
                  </a:lnTo>
                  <a:lnTo>
                    <a:pt x="3377" y="159"/>
                  </a:lnTo>
                  <a:lnTo>
                    <a:pt x="3389" y="117"/>
                  </a:lnTo>
                  <a:lnTo>
                    <a:pt x="3397" y="75"/>
                  </a:lnTo>
                  <a:lnTo>
                    <a:pt x="3400" y="30"/>
                  </a:lnTo>
                  <a:cubicBezTo>
                    <a:pt x="3401" y="14"/>
                    <a:pt x="3415" y="0"/>
                    <a:pt x="3431" y="0"/>
                  </a:cubicBezTo>
                  <a:cubicBezTo>
                    <a:pt x="3448" y="0"/>
                    <a:pt x="3462" y="14"/>
                    <a:pt x="3463" y="30"/>
                  </a:cubicBezTo>
                  <a:lnTo>
                    <a:pt x="3466" y="78"/>
                  </a:lnTo>
                  <a:lnTo>
                    <a:pt x="3474" y="121"/>
                  </a:lnTo>
                  <a:lnTo>
                    <a:pt x="3487" y="162"/>
                  </a:lnTo>
                  <a:lnTo>
                    <a:pt x="3505" y="202"/>
                  </a:lnTo>
                  <a:lnTo>
                    <a:pt x="3528" y="239"/>
                  </a:lnTo>
                  <a:lnTo>
                    <a:pt x="3554" y="275"/>
                  </a:lnTo>
                  <a:lnTo>
                    <a:pt x="3585" y="308"/>
                  </a:lnTo>
                  <a:lnTo>
                    <a:pt x="3620" y="340"/>
                  </a:lnTo>
                  <a:lnTo>
                    <a:pt x="3658" y="368"/>
                  </a:lnTo>
                  <a:lnTo>
                    <a:pt x="3699" y="393"/>
                  </a:lnTo>
                  <a:lnTo>
                    <a:pt x="3743" y="415"/>
                  </a:lnTo>
                  <a:lnTo>
                    <a:pt x="3790" y="434"/>
                  </a:lnTo>
                  <a:lnTo>
                    <a:pt x="3840" y="449"/>
                  </a:lnTo>
                  <a:lnTo>
                    <a:pt x="3892" y="460"/>
                  </a:lnTo>
                  <a:lnTo>
                    <a:pt x="3946" y="466"/>
                  </a:lnTo>
                  <a:lnTo>
                    <a:pt x="4001" y="468"/>
                  </a:lnTo>
                  <a:lnTo>
                    <a:pt x="6263" y="468"/>
                  </a:lnTo>
                  <a:lnTo>
                    <a:pt x="6323" y="471"/>
                  </a:lnTo>
                  <a:lnTo>
                    <a:pt x="6382" y="478"/>
                  </a:lnTo>
                  <a:lnTo>
                    <a:pt x="6439" y="490"/>
                  </a:lnTo>
                  <a:lnTo>
                    <a:pt x="6494" y="507"/>
                  </a:lnTo>
                  <a:lnTo>
                    <a:pt x="6546" y="527"/>
                  </a:lnTo>
                  <a:lnTo>
                    <a:pt x="6595" y="552"/>
                  </a:lnTo>
                  <a:lnTo>
                    <a:pt x="6642" y="580"/>
                  </a:lnTo>
                  <a:lnTo>
                    <a:pt x="6685" y="612"/>
                  </a:lnTo>
                  <a:lnTo>
                    <a:pt x="6723" y="647"/>
                  </a:lnTo>
                  <a:lnTo>
                    <a:pt x="6758" y="686"/>
                  </a:lnTo>
                  <a:lnTo>
                    <a:pt x="6789" y="726"/>
                  </a:lnTo>
                  <a:lnTo>
                    <a:pt x="6815" y="770"/>
                  </a:lnTo>
                  <a:lnTo>
                    <a:pt x="6835" y="817"/>
                  </a:lnTo>
                  <a:lnTo>
                    <a:pt x="6851" y="865"/>
                  </a:lnTo>
                  <a:lnTo>
                    <a:pt x="6860" y="915"/>
                  </a:lnTo>
                  <a:lnTo>
                    <a:pt x="6863" y="966"/>
                  </a:lnTo>
                  <a:lnTo>
                    <a:pt x="6800" y="970"/>
                  </a:lnTo>
                  <a:lnTo>
                    <a:pt x="6797" y="926"/>
                  </a:lnTo>
                  <a:lnTo>
                    <a:pt x="6789" y="884"/>
                  </a:lnTo>
                  <a:lnTo>
                    <a:pt x="6777" y="842"/>
                  </a:lnTo>
                  <a:lnTo>
                    <a:pt x="6759" y="803"/>
                  </a:lnTo>
                  <a:lnTo>
                    <a:pt x="6737" y="765"/>
                  </a:lnTo>
                  <a:lnTo>
                    <a:pt x="6711" y="728"/>
                  </a:lnTo>
                  <a:lnTo>
                    <a:pt x="6681" y="695"/>
                  </a:lnTo>
                  <a:lnTo>
                    <a:pt x="6646" y="664"/>
                  </a:lnTo>
                  <a:lnTo>
                    <a:pt x="6608" y="635"/>
                  </a:lnTo>
                  <a:lnTo>
                    <a:pt x="6567" y="609"/>
                  </a:lnTo>
                  <a:lnTo>
                    <a:pt x="6523" y="587"/>
                  </a:lnTo>
                  <a:lnTo>
                    <a:pt x="6475" y="568"/>
                  </a:lnTo>
                  <a:lnTo>
                    <a:pt x="6426" y="553"/>
                  </a:lnTo>
                  <a:lnTo>
                    <a:pt x="6374" y="542"/>
                  </a:lnTo>
                  <a:lnTo>
                    <a:pt x="6320" y="535"/>
                  </a:lnTo>
                  <a:lnTo>
                    <a:pt x="6263" y="532"/>
                  </a:lnTo>
                  <a:lnTo>
                    <a:pt x="3999" y="532"/>
                  </a:lnTo>
                  <a:lnTo>
                    <a:pt x="3938" y="530"/>
                  </a:lnTo>
                  <a:lnTo>
                    <a:pt x="3879" y="522"/>
                  </a:lnTo>
                  <a:lnTo>
                    <a:pt x="3822" y="510"/>
                  </a:lnTo>
                  <a:lnTo>
                    <a:pt x="3767" y="493"/>
                  </a:lnTo>
                  <a:lnTo>
                    <a:pt x="3715" y="473"/>
                  </a:lnTo>
                  <a:lnTo>
                    <a:pt x="3665" y="448"/>
                  </a:lnTo>
                  <a:lnTo>
                    <a:pt x="3619" y="419"/>
                  </a:lnTo>
                  <a:lnTo>
                    <a:pt x="3576" y="387"/>
                  </a:lnTo>
                  <a:lnTo>
                    <a:pt x="3538" y="352"/>
                  </a:lnTo>
                  <a:lnTo>
                    <a:pt x="3503" y="313"/>
                  </a:lnTo>
                  <a:lnTo>
                    <a:pt x="3472" y="272"/>
                  </a:lnTo>
                  <a:lnTo>
                    <a:pt x="3447" y="227"/>
                  </a:lnTo>
                  <a:lnTo>
                    <a:pt x="3426" y="181"/>
                  </a:lnTo>
                  <a:lnTo>
                    <a:pt x="3411" y="133"/>
                  </a:lnTo>
                  <a:lnTo>
                    <a:pt x="3403" y="82"/>
                  </a:lnTo>
                  <a:lnTo>
                    <a:pt x="3400" y="34"/>
                  </a:lnTo>
                  <a:lnTo>
                    <a:pt x="3463" y="34"/>
                  </a:lnTo>
                  <a:lnTo>
                    <a:pt x="3460" y="86"/>
                  </a:lnTo>
                  <a:lnTo>
                    <a:pt x="3450" y="137"/>
                  </a:lnTo>
                  <a:lnTo>
                    <a:pt x="3435" y="184"/>
                  </a:lnTo>
                  <a:lnTo>
                    <a:pt x="3415" y="231"/>
                  </a:lnTo>
                  <a:lnTo>
                    <a:pt x="3389" y="275"/>
                  </a:lnTo>
                  <a:lnTo>
                    <a:pt x="3358" y="315"/>
                  </a:lnTo>
                  <a:lnTo>
                    <a:pt x="3324" y="354"/>
                  </a:lnTo>
                  <a:lnTo>
                    <a:pt x="3285" y="389"/>
                  </a:lnTo>
                  <a:lnTo>
                    <a:pt x="3242" y="421"/>
                  </a:lnTo>
                  <a:lnTo>
                    <a:pt x="3195" y="449"/>
                  </a:lnTo>
                  <a:lnTo>
                    <a:pt x="3146" y="474"/>
                  </a:lnTo>
                  <a:lnTo>
                    <a:pt x="3094" y="494"/>
                  </a:lnTo>
                  <a:lnTo>
                    <a:pt x="3039" y="511"/>
                  </a:lnTo>
                  <a:lnTo>
                    <a:pt x="2982" y="523"/>
                  </a:lnTo>
                  <a:lnTo>
                    <a:pt x="2923" y="530"/>
                  </a:lnTo>
                  <a:lnTo>
                    <a:pt x="2863" y="532"/>
                  </a:lnTo>
                  <a:lnTo>
                    <a:pt x="601" y="532"/>
                  </a:lnTo>
                  <a:lnTo>
                    <a:pt x="546" y="535"/>
                  </a:lnTo>
                  <a:lnTo>
                    <a:pt x="492" y="541"/>
                  </a:lnTo>
                  <a:lnTo>
                    <a:pt x="440" y="552"/>
                  </a:lnTo>
                  <a:lnTo>
                    <a:pt x="390" y="567"/>
                  </a:lnTo>
                  <a:lnTo>
                    <a:pt x="343" y="586"/>
                  </a:lnTo>
                  <a:lnTo>
                    <a:pt x="299" y="608"/>
                  </a:lnTo>
                  <a:lnTo>
                    <a:pt x="258" y="633"/>
                  </a:lnTo>
                  <a:lnTo>
                    <a:pt x="219" y="662"/>
                  </a:lnTo>
                  <a:lnTo>
                    <a:pt x="185" y="693"/>
                  </a:lnTo>
                  <a:lnTo>
                    <a:pt x="154" y="726"/>
                  </a:lnTo>
                  <a:lnTo>
                    <a:pt x="128" y="762"/>
                  </a:lnTo>
                  <a:lnTo>
                    <a:pt x="105" y="799"/>
                  </a:lnTo>
                  <a:lnTo>
                    <a:pt x="88" y="839"/>
                  </a:lnTo>
                  <a:lnTo>
                    <a:pt x="74" y="880"/>
                  </a:lnTo>
                  <a:lnTo>
                    <a:pt x="66" y="922"/>
                  </a:lnTo>
                  <a:lnTo>
                    <a:pt x="63" y="970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rgbClr val="5F5F5F"/>
            </a:solidFill>
            <a:ln w="0" cap="flat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3" name="Rectangle 119"/>
            <p:cNvSpPr>
              <a:spLocks noChangeArrowheads="1"/>
            </p:cNvSpPr>
            <p:nvPr/>
          </p:nvSpPr>
          <p:spPr bwMode="auto">
            <a:xfrm>
              <a:off x="1592" y="939"/>
              <a:ext cx="5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1" i="0" u="sng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cs typeface="Arial" pitchFamily="34" charset="0"/>
                </a:rPr>
                <a:t>Liberalized</a:t>
              </a:r>
              <a:endParaRPr kumimoji="0" lang="nl-NL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Freeform 120"/>
            <p:cNvSpPr>
              <a:spLocks/>
            </p:cNvSpPr>
            <p:nvPr/>
          </p:nvSpPr>
          <p:spPr bwMode="auto">
            <a:xfrm>
              <a:off x="1592" y="1036"/>
              <a:ext cx="560" cy="4"/>
            </a:xfrm>
            <a:custGeom>
              <a:avLst/>
              <a:gdLst>
                <a:gd name="T0" fmla="*/ 0 w 560"/>
                <a:gd name="T1" fmla="*/ 0 h 4"/>
                <a:gd name="T2" fmla="*/ 140 w 560"/>
                <a:gd name="T3" fmla="*/ 0 h 4"/>
                <a:gd name="T4" fmla="*/ 280 w 560"/>
                <a:gd name="T5" fmla="*/ 0 h 4"/>
                <a:gd name="T6" fmla="*/ 420 w 560"/>
                <a:gd name="T7" fmla="*/ 0 h 4"/>
                <a:gd name="T8" fmla="*/ 560 w 560"/>
                <a:gd name="T9" fmla="*/ 0 h 4"/>
                <a:gd name="T10" fmla="*/ 560 w 560"/>
                <a:gd name="T11" fmla="*/ 4 h 4"/>
                <a:gd name="T12" fmla="*/ 420 w 560"/>
                <a:gd name="T13" fmla="*/ 4 h 4"/>
                <a:gd name="T14" fmla="*/ 280 w 560"/>
                <a:gd name="T15" fmla="*/ 4 h 4"/>
                <a:gd name="T16" fmla="*/ 140 w 560"/>
                <a:gd name="T17" fmla="*/ 4 h 4"/>
                <a:gd name="T18" fmla="*/ 0 w 560"/>
                <a:gd name="T19" fmla="*/ 4 h 4"/>
                <a:gd name="T20" fmla="*/ 0 w 560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4">
                  <a:moveTo>
                    <a:pt x="0" y="0"/>
                  </a:moveTo>
                  <a:lnTo>
                    <a:pt x="140" y="0"/>
                  </a:lnTo>
                  <a:lnTo>
                    <a:pt x="280" y="0"/>
                  </a:lnTo>
                  <a:lnTo>
                    <a:pt x="420" y="0"/>
                  </a:lnTo>
                  <a:lnTo>
                    <a:pt x="560" y="0"/>
                  </a:lnTo>
                  <a:lnTo>
                    <a:pt x="560" y="4"/>
                  </a:lnTo>
                  <a:lnTo>
                    <a:pt x="420" y="4"/>
                  </a:lnTo>
                  <a:lnTo>
                    <a:pt x="280" y="4"/>
                  </a:lnTo>
                  <a:lnTo>
                    <a:pt x="14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Ovaal 2"/>
          <p:cNvSpPr/>
          <p:nvPr/>
        </p:nvSpPr>
        <p:spPr>
          <a:xfrm>
            <a:off x="4680012" y="1526668"/>
            <a:ext cx="1331912" cy="4574096"/>
          </a:xfrm>
          <a:prstGeom prst="ellipse">
            <a:avLst/>
          </a:prstGeom>
          <a:noFill/>
          <a:ln w="63500">
            <a:solidFill>
              <a:srgbClr val="DE0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2470827" y="3178133"/>
            <a:ext cx="805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err="1" smtClean="0">
                <a:solidFill>
                  <a:srgbClr val="635D63"/>
                </a:solidFill>
              </a:rPr>
              <a:t>Produc</a:t>
            </a:r>
            <a:r>
              <a:rPr lang="nl-NL" sz="1100" b="1" dirty="0" smtClean="0">
                <a:solidFill>
                  <a:srgbClr val="635D63"/>
                </a:solidFill>
              </a:rPr>
              <a:t>-</a:t>
            </a:r>
          </a:p>
          <a:p>
            <a:pPr algn="ctr"/>
            <a:r>
              <a:rPr lang="nl-NL" sz="1100" b="1" dirty="0" err="1" smtClean="0">
                <a:solidFill>
                  <a:srgbClr val="635D63"/>
                </a:solidFill>
              </a:rPr>
              <a:t>tion</a:t>
            </a:r>
            <a:endParaRPr lang="nl-NL" sz="1100" b="1" dirty="0">
              <a:solidFill>
                <a:srgbClr val="635D63"/>
              </a:solidFill>
            </a:endParaRPr>
          </a:p>
        </p:txBody>
      </p:sp>
      <p:sp>
        <p:nvSpPr>
          <p:cNvPr id="116" name="Tekstvak 115"/>
          <p:cNvSpPr txBox="1"/>
          <p:nvPr/>
        </p:nvSpPr>
        <p:spPr>
          <a:xfrm>
            <a:off x="3800204" y="314019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smtClean="0">
                <a:solidFill>
                  <a:schemeClr val="bg1"/>
                </a:solidFill>
              </a:rPr>
              <a:t>Trans-</a:t>
            </a:r>
          </a:p>
          <a:p>
            <a:pPr algn="ctr"/>
            <a:r>
              <a:rPr lang="nl-NL" sz="1100" b="1" dirty="0" smtClean="0">
                <a:solidFill>
                  <a:schemeClr val="bg1"/>
                </a:solidFill>
              </a:rPr>
              <a:t>port</a:t>
            </a:r>
            <a:endParaRPr lang="nl-NL" sz="1100" b="1" dirty="0">
              <a:solidFill>
                <a:schemeClr val="bg1"/>
              </a:solidFill>
            </a:endParaRPr>
          </a:p>
        </p:txBody>
      </p:sp>
      <p:sp>
        <p:nvSpPr>
          <p:cNvPr id="117" name="Tekstvak 116"/>
          <p:cNvSpPr txBox="1"/>
          <p:nvPr/>
        </p:nvSpPr>
        <p:spPr>
          <a:xfrm>
            <a:off x="5028104" y="3140968"/>
            <a:ext cx="6944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err="1" smtClean="0">
                <a:solidFill>
                  <a:schemeClr val="bg1"/>
                </a:solidFill>
              </a:rPr>
              <a:t>Distri</a:t>
            </a:r>
            <a:r>
              <a:rPr lang="nl-NL" sz="11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nl-NL" sz="1100" b="1" dirty="0" err="1" smtClean="0">
                <a:solidFill>
                  <a:schemeClr val="bg1"/>
                </a:solidFill>
              </a:rPr>
              <a:t>bution</a:t>
            </a:r>
            <a:endParaRPr lang="nl-NL" sz="1100" b="1" dirty="0">
              <a:solidFill>
                <a:schemeClr val="bg1"/>
              </a:solidFill>
            </a:endParaRPr>
          </a:p>
        </p:txBody>
      </p:sp>
      <p:sp>
        <p:nvSpPr>
          <p:cNvPr id="118" name="Tekstvak 117"/>
          <p:cNvSpPr txBox="1"/>
          <p:nvPr/>
        </p:nvSpPr>
        <p:spPr>
          <a:xfrm>
            <a:off x="6355068" y="3174662"/>
            <a:ext cx="724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smtClean="0">
                <a:solidFill>
                  <a:srgbClr val="635D63"/>
                </a:solidFill>
              </a:rPr>
              <a:t>Supply</a:t>
            </a:r>
            <a:endParaRPr lang="nl-NL" sz="1100" b="1" dirty="0">
              <a:solidFill>
                <a:srgbClr val="635D63"/>
              </a:solidFill>
            </a:endParaRPr>
          </a:p>
        </p:txBody>
      </p:sp>
      <p:sp>
        <p:nvSpPr>
          <p:cNvPr id="119" name="Tekstvak 118"/>
          <p:cNvSpPr txBox="1"/>
          <p:nvPr/>
        </p:nvSpPr>
        <p:spPr>
          <a:xfrm>
            <a:off x="7443298" y="3176972"/>
            <a:ext cx="10534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err="1" smtClean="0">
                <a:solidFill>
                  <a:srgbClr val="635D63"/>
                </a:solidFill>
              </a:rPr>
              <a:t>Related</a:t>
            </a:r>
            <a:endParaRPr lang="nl-NL" sz="1100" b="1" dirty="0">
              <a:solidFill>
                <a:srgbClr val="635D63"/>
              </a:solidFill>
            </a:endParaRPr>
          </a:p>
          <a:p>
            <a:pPr algn="ctr"/>
            <a:r>
              <a:rPr lang="nl-NL" sz="1100" b="1" dirty="0" err="1" smtClean="0">
                <a:solidFill>
                  <a:srgbClr val="635D63"/>
                </a:solidFill>
              </a:rPr>
              <a:t>businesses</a:t>
            </a:r>
            <a:endParaRPr lang="nl-NL" sz="1100" b="1" dirty="0">
              <a:solidFill>
                <a:srgbClr val="635D63"/>
              </a:solidFill>
            </a:endParaRPr>
          </a:p>
        </p:txBody>
      </p:sp>
      <p:sp>
        <p:nvSpPr>
          <p:cNvPr id="120" name="Rectangle 65"/>
          <p:cNvSpPr>
            <a:spLocks noChangeArrowheads="1"/>
          </p:cNvSpPr>
          <p:nvPr/>
        </p:nvSpPr>
        <p:spPr bwMode="auto">
          <a:xfrm>
            <a:off x="7545388" y="5202238"/>
            <a:ext cx="1160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900" dirty="0" err="1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nl-NL" sz="9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900" dirty="0" err="1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parties</a:t>
            </a:r>
            <a:r>
              <a:rPr lang="nl-NL" sz="9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NL" sz="900" dirty="0" err="1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nl-NL" sz="9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9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Installation companies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72" y="1340769"/>
            <a:ext cx="4040265" cy="477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Facts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figures</a:t>
            </a:r>
            <a:r>
              <a:rPr lang="nl-NL" dirty="0" smtClean="0"/>
              <a:t> Enexis</a:t>
            </a:r>
            <a:endParaRPr lang="nl-NL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200" dirty="0" smtClean="0">
                <a:latin typeface="Arial" pitchFamily="34" charset="0"/>
                <a:cs typeface="Arial" pitchFamily="34" charset="0"/>
              </a:rPr>
              <a:t>Employees: </a:t>
            </a:r>
          </a:p>
          <a:p>
            <a:r>
              <a:rPr lang="nl-NL" sz="2200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App. 4.300</a:t>
            </a:r>
            <a:endParaRPr lang="nl-NL" sz="2200" dirty="0">
              <a:solidFill>
                <a:srgbClr val="635D63"/>
              </a:solidFill>
              <a:latin typeface="Arial" pitchFamily="34" charset="0"/>
              <a:cs typeface="Arial" pitchFamily="34" charset="0"/>
            </a:endParaRPr>
          </a:p>
          <a:p>
            <a:endParaRPr lang="nl-NL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2200" dirty="0" smtClean="0">
                <a:latin typeface="Arial" pitchFamily="34" charset="0"/>
                <a:cs typeface="Arial" pitchFamily="34" charset="0"/>
              </a:rPr>
              <a:t>Branches:</a:t>
            </a:r>
          </a:p>
          <a:p>
            <a:r>
              <a:rPr lang="nl-NL" sz="2200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12, </a:t>
            </a:r>
            <a:r>
              <a:rPr lang="nl-NL" sz="2200" dirty="0" err="1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mainly</a:t>
            </a:r>
            <a:r>
              <a:rPr lang="nl-NL" sz="2200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 in East-NL</a:t>
            </a:r>
          </a:p>
          <a:p>
            <a:endParaRPr lang="nl-NL" sz="2200" dirty="0">
              <a:latin typeface="Arial" pitchFamily="34" charset="0"/>
              <a:cs typeface="Arial" pitchFamily="34" charset="0"/>
            </a:endParaRPr>
          </a:p>
          <a:p>
            <a:r>
              <a:rPr lang="nl-NL" sz="2200" dirty="0" smtClean="0">
                <a:latin typeface="Arial" pitchFamily="34" charset="0"/>
                <a:cs typeface="Arial" pitchFamily="34" charset="0"/>
              </a:rPr>
              <a:t>Turnover (2015):</a:t>
            </a:r>
          </a:p>
          <a:p>
            <a:r>
              <a:rPr lang="nl-NL" sz="2200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1.353 MEURO</a:t>
            </a:r>
          </a:p>
          <a:p>
            <a:endParaRPr lang="nl-NL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2200" dirty="0" smtClean="0">
                <a:latin typeface="Arial" pitchFamily="34" charset="0"/>
                <a:cs typeface="Arial" pitchFamily="34" charset="0"/>
              </a:rPr>
              <a:t>Profit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taxation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nl-NL" sz="2200" dirty="0" smtClean="0">
                <a:solidFill>
                  <a:srgbClr val="635D63"/>
                </a:solidFill>
                <a:latin typeface="Arial" pitchFamily="34" charset="0"/>
                <a:cs typeface="Arial" pitchFamily="34" charset="0"/>
              </a:rPr>
              <a:t>223 MEURO</a:t>
            </a:r>
          </a:p>
          <a:p>
            <a:endParaRPr lang="nl-NL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3810000" cy="163620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nl-NL" sz="2200" dirty="0" smtClean="0">
                <a:solidFill>
                  <a:srgbClr val="DE0073"/>
                </a:solidFill>
              </a:rPr>
              <a:t>Electricity:</a:t>
            </a:r>
            <a:endParaRPr lang="nl-NL" sz="2200" dirty="0">
              <a:solidFill>
                <a:srgbClr val="DE0073"/>
              </a:solidFill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200" dirty="0" smtClean="0"/>
              <a:t>2,7M </a:t>
            </a:r>
            <a:r>
              <a:rPr lang="nl-NL" sz="2200" dirty="0" err="1" smtClean="0"/>
              <a:t>connections</a:t>
            </a:r>
            <a:endParaRPr lang="nl-NL" sz="2200" dirty="0"/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200" dirty="0" smtClean="0"/>
              <a:t>148,000 </a:t>
            </a:r>
            <a:r>
              <a:rPr lang="nl-NL" sz="2200" dirty="0"/>
              <a:t>km </a:t>
            </a:r>
            <a:r>
              <a:rPr lang="nl-NL" sz="2200" dirty="0" smtClean="0"/>
              <a:t>MV </a:t>
            </a:r>
            <a:r>
              <a:rPr lang="nl-NL" sz="2200" dirty="0"/>
              <a:t>/ </a:t>
            </a:r>
            <a:r>
              <a:rPr lang="nl-NL" sz="2200" dirty="0" smtClean="0"/>
              <a:t>LV </a:t>
            </a:r>
            <a:r>
              <a:rPr lang="nl-NL" sz="2200" dirty="0" err="1" smtClean="0"/>
              <a:t>grid</a:t>
            </a:r>
            <a:endParaRPr lang="nl-NL" sz="2200" dirty="0"/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200" dirty="0"/>
              <a:t>53,000 </a:t>
            </a:r>
            <a:r>
              <a:rPr lang="nl-NL" sz="2200" dirty="0" smtClean="0"/>
              <a:t>stations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200" dirty="0"/>
          </a:p>
          <a:p>
            <a:pPr>
              <a:spcAft>
                <a:spcPts val="600"/>
              </a:spcAft>
            </a:pPr>
            <a:r>
              <a:rPr lang="nl-NL" sz="2200" dirty="0">
                <a:solidFill>
                  <a:srgbClr val="DE0073"/>
                </a:solidFill>
              </a:rPr>
              <a:t>Gas</a:t>
            </a:r>
            <a:r>
              <a:rPr lang="nl-NL" sz="2200" dirty="0"/>
              <a:t>: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200" dirty="0" smtClean="0"/>
              <a:t>2,1M </a:t>
            </a:r>
            <a:r>
              <a:rPr lang="nl-NL" sz="2200" dirty="0" err="1" smtClean="0"/>
              <a:t>connections</a:t>
            </a:r>
            <a:endParaRPr lang="nl-NL" sz="2200" dirty="0"/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200" dirty="0"/>
              <a:t>45,000 km </a:t>
            </a:r>
            <a:r>
              <a:rPr lang="nl-NL" sz="2200" dirty="0" err="1" smtClean="0"/>
              <a:t>grid</a:t>
            </a:r>
            <a:r>
              <a:rPr lang="nl-NL" sz="2200" dirty="0" smtClean="0"/>
              <a:t> 0.03-8 bar</a:t>
            </a:r>
            <a:endParaRPr lang="nl-NL" sz="2200" dirty="0"/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200" dirty="0"/>
              <a:t>25,000 stations</a:t>
            </a:r>
          </a:p>
          <a:p>
            <a:pPr>
              <a:spcAft>
                <a:spcPts val="600"/>
              </a:spcAft>
            </a:pPr>
            <a:endParaRPr lang="en-US" sz="2200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184068" y="4277072"/>
            <a:ext cx="3810000" cy="1636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>
                <a:srgbClr val="DE0073"/>
              </a:buClr>
              <a:buSzPct val="80000"/>
              <a:buFont typeface="Wingdings 3" pitchFamily="18" charset="2"/>
              <a:buNone/>
              <a:tabLst/>
              <a:defRPr sz="1400">
                <a:solidFill>
                  <a:srgbClr val="635D6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DE0073"/>
                </a:solidFill>
                <a:latin typeface="Trebuchet MS" pitchFamily="34" charset="0"/>
                <a:cs typeface="Arial" pitchFamily="34" charset="0"/>
              </a:defRPr>
            </a:lvl2pPr>
            <a:lvl3pPr>
              <a:defRPr sz="1600">
                <a:solidFill>
                  <a:srgbClr val="635D63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635D63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635D6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>
              <a:spcAft>
                <a:spcPts val="600"/>
              </a:spcAft>
            </a:pPr>
            <a:endParaRPr lang="nl-NL" sz="22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27361"/>
            <a:ext cx="3960440" cy="463859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44008" y="5230542"/>
            <a:ext cx="237305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Aft>
                <a:spcPts val="600"/>
              </a:spcAft>
            </a:pPr>
            <a:r>
              <a:rPr lang="nl-NL" sz="18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endParaRPr lang="nl-NL" sz="18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+ </a:t>
            </a:r>
            <a:r>
              <a:rPr lang="nl-NL" sz="18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endParaRPr lang="nl-NL" sz="18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430288" y="5266939"/>
            <a:ext cx="252000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433147" y="5637223"/>
            <a:ext cx="252000" cy="252000"/>
          </a:xfrm>
          <a:prstGeom prst="rect">
            <a:avLst/>
          </a:prstGeom>
          <a:solidFill>
            <a:srgbClr val="29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495415" cy="1124744"/>
          </a:xfrm>
        </p:spPr>
        <p:txBody>
          <a:bodyPr/>
          <a:lstStyle/>
          <a:p>
            <a:r>
              <a:rPr lang="nl-NL" dirty="0" err="1" smtClean="0"/>
              <a:t>Facts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figures</a:t>
            </a:r>
            <a:r>
              <a:rPr lang="nl-NL" dirty="0" smtClean="0"/>
              <a:t> Enexis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5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Activities</a:t>
            </a:r>
            <a:r>
              <a:rPr lang="nl-NL" dirty="0" smtClean="0"/>
              <a:t> </a:t>
            </a:r>
            <a:r>
              <a:rPr lang="nl-NL" dirty="0" err="1" smtClean="0"/>
              <a:t>DNOs</a:t>
            </a:r>
            <a:r>
              <a:rPr lang="nl-NL" dirty="0" smtClean="0"/>
              <a:t> - Enexis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energy producers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  <a:endParaRPr lang="nl-NL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 load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nl-NL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generators)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r>
              <a:rPr lang="nl-NL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end of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leakage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(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nl-NL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  <a:endParaRPr lang="nl-NL" dirty="0" smtClean="0"/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Reconstructions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gas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(buildings,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rental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MV/LV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transformers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 </a:t>
            </a:r>
            <a:r>
              <a:rPr lang="nl-NL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switchgear</a:t>
            </a:r>
            <a:endParaRPr lang="nl-NL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Enexis as DSO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power system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nl-NL" sz="2000" dirty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enabler</a:t>
            </a: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 smtClean="0">
                <a:solidFill>
                  <a:srgbClr val="635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steps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 smtClean="0">
              <a:solidFill>
                <a:srgbClr val="635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832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Energy </a:t>
            </a:r>
            <a:r>
              <a:rPr lang="nl-NL" dirty="0" err="1" smtClean="0"/>
              <a:t>consumption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primary</a:t>
            </a:r>
            <a:r>
              <a:rPr lang="nl-NL" dirty="0" smtClean="0"/>
              <a:t> energy source - </a:t>
            </a:r>
            <a:r>
              <a:rPr lang="nl-NL" dirty="0" err="1" smtClean="0"/>
              <a:t>world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2050" name="Picture 2" descr="http://28oa9i1t08037ue3m1l0i861.wpengine.netdna-cdn.com/wp-content/uploads/2015/05/Total_World_Energy_Consumption_by_Source_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8930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5004048" y="4509120"/>
            <a:ext cx="3528392" cy="1440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3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Electricity </a:t>
            </a:r>
            <a:r>
              <a:rPr lang="nl-NL" dirty="0" err="1" smtClean="0"/>
              <a:t>generation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primary</a:t>
            </a:r>
            <a:r>
              <a:rPr lang="nl-NL" dirty="0" smtClean="0"/>
              <a:t> energy source - </a:t>
            </a:r>
            <a:r>
              <a:rPr lang="nl-NL" dirty="0" err="1" smtClean="0"/>
              <a:t>world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D732-C11B-4F74-877B-38F31541485C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1026" name="Picture 2" descr="http://www.world-nuclear.org/uploadedImages/org/info/Energy_and_Environment/world_electricity_production_20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11933" r="4513" b="10433"/>
          <a:stretch/>
        </p:blipFill>
        <p:spPr bwMode="auto">
          <a:xfrm>
            <a:off x="971600" y="1268760"/>
            <a:ext cx="6986941" cy="484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xis Presentatie sjabloon">
  <a:themeElements>
    <a:clrScheme name="Enexis">
      <a:dk1>
        <a:srgbClr val="DE0073"/>
      </a:dk1>
      <a:lt1>
        <a:srgbClr val="FFFFFF"/>
      </a:lt1>
      <a:dk2>
        <a:srgbClr val="635D63"/>
      </a:dk2>
      <a:lt2>
        <a:srgbClr val="FFFFFF"/>
      </a:lt2>
      <a:accent1>
        <a:srgbClr val="BEDC00"/>
      </a:accent1>
      <a:accent2>
        <a:srgbClr val="DE0073"/>
      </a:accent2>
      <a:accent3>
        <a:srgbClr val="635D63"/>
      </a:accent3>
      <a:accent4>
        <a:srgbClr val="D7E966"/>
      </a:accent4>
      <a:accent5>
        <a:srgbClr val="EB66AB"/>
      </a:accent5>
      <a:accent6>
        <a:srgbClr val="A5A2A5"/>
      </a:accent6>
      <a:hlink>
        <a:srgbClr val="DE0073"/>
      </a:hlink>
      <a:folHlink>
        <a:srgbClr val="BEDC00"/>
      </a:folHlink>
    </a:clrScheme>
    <a:fontScheme name="Enexi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exi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SjabloonVersie xmlns="A95CB5C1-F850-4394-90B7-0FE0DBB0487D" xsi:nil="true"/>
    <Bedrijf xmlns="A95CB5C1-F850-4394-90B7-0FE0DBB048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5577F2A85164D920D0A13F0447A2F" ma:contentTypeVersion="14" ma:contentTypeDescription="Een nieuw document maken." ma:contentTypeScope="" ma:versionID="03923158bbc34efc55773683c9b903f4">
  <xsd:schema xmlns:xsd="http://www.w3.org/2001/XMLSchema" xmlns:xs="http://www.w3.org/2001/XMLSchema" xmlns:p="http://schemas.microsoft.com/office/2006/metadata/properties" xmlns:ns2="A95CB5C1-F850-4394-90B7-0FE0DBB0487D" targetNamespace="http://schemas.microsoft.com/office/2006/metadata/properties" ma:root="true" ma:fieldsID="9d93c40b63bee87fbd6c205d090045c9" ns2:_="">
    <xsd:import namespace="A95CB5C1-F850-4394-90B7-0FE0DBB0487D"/>
    <xsd:element name="properties">
      <xsd:complexType>
        <xsd:sequence>
          <xsd:element name="documentManagement">
            <xsd:complexType>
              <xsd:all>
                <xsd:element ref="ns2:SjabloonVersie" minOccurs="0"/>
                <xsd:element ref="ns2:Bedrij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CB5C1-F850-4394-90B7-0FE0DBB0487D" elementFormDefault="qualified">
    <xsd:import namespace="http://schemas.microsoft.com/office/2006/documentManagement/types"/>
    <xsd:import namespace="http://schemas.microsoft.com/office/infopath/2007/PartnerControls"/>
    <xsd:element name="SjabloonVersie" ma:index="8" nillable="true" ma:displayName="SjabloonVersie" ma:internalName="SjabloonVersie" ma:readOnly="false">
      <xsd:simpleType>
        <xsd:restriction base="dms:Text">
          <xsd:maxLength value="15"/>
        </xsd:restriction>
      </xsd:simpleType>
    </xsd:element>
    <xsd:element name="Bedrijf" ma:index="9" nillable="true" ma:displayName="Bedrijf" ma:internalName="Bedrijf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BBADC2-C30D-498E-A22E-0166319F3A3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A95CB5C1-F850-4394-90B7-0FE0DBB0487D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E3C27D6-3E52-4886-A36D-C670D561D7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2D5FD-E462-4C22-AC8C-409C0ECE2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5CB5C1-F850-4394-90B7-0FE0DBB04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Enexis Presentatie sjabloon</Template>
  <TotalTime>1560</TotalTime>
  <Words>950</Words>
  <Application>Microsoft Macintosh PowerPoint</Application>
  <PresentationFormat>Diavoorstelling (4:3)</PresentationFormat>
  <Paragraphs>241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Trebuchet MS</vt:lpstr>
      <vt:lpstr>Verdana</vt:lpstr>
      <vt:lpstr>Wingdings</vt:lpstr>
      <vt:lpstr>Wingdings 2</vt:lpstr>
      <vt:lpstr>Wingdings 3</vt:lpstr>
      <vt:lpstr>Arial</vt:lpstr>
      <vt:lpstr>Enexis Presentatie sjabloon</vt:lpstr>
      <vt:lpstr>Smart Grids </vt:lpstr>
      <vt:lpstr>Agenda</vt:lpstr>
      <vt:lpstr>Organisation of the Dutch energy sector</vt:lpstr>
      <vt:lpstr>Facts and figures Enexis</vt:lpstr>
      <vt:lpstr>Facts and figures Enexis</vt:lpstr>
      <vt:lpstr>Activities DNOs - Enexis</vt:lpstr>
      <vt:lpstr>Agenda</vt:lpstr>
      <vt:lpstr>Energy consumption by primary energy source - world </vt:lpstr>
      <vt:lpstr>Electricity generation by primary energy source - world</vt:lpstr>
      <vt:lpstr>Electric power system in the 20th century</vt:lpstr>
      <vt:lpstr>Electric power system in the 20th century</vt:lpstr>
      <vt:lpstr>Agenda</vt:lpstr>
      <vt:lpstr>Sustainable energy abundantly available…</vt:lpstr>
      <vt:lpstr>…but transition takes time!</vt:lpstr>
      <vt:lpstr>Consequences of the energy transition</vt:lpstr>
      <vt:lpstr>20th vs 21st century power system</vt:lpstr>
      <vt:lpstr>Agenda</vt:lpstr>
      <vt:lpstr>Increasing information exchange in a sustainable energy supply</vt:lpstr>
      <vt:lpstr>Smart Grids – enabler for the increasing information exchange</vt:lpstr>
      <vt:lpstr>Smart Grid Architecture</vt:lpstr>
      <vt:lpstr>Smart Grid Architecture Model</vt:lpstr>
      <vt:lpstr>Smart Grid Architecture Model</vt:lpstr>
      <vt:lpstr>Agenda</vt:lpstr>
      <vt:lpstr>Challenges and next steps</vt:lpstr>
      <vt:lpstr>Smart Grids - Our common future*</vt:lpstr>
    </vt:vector>
  </TitlesOfParts>
  <Company>Enexis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Krijgsman, Joyce</dc:creator>
  <cp:lastModifiedBy>Microsoft Office-gebruiker</cp:lastModifiedBy>
  <cp:revision>98</cp:revision>
  <cp:lastPrinted>2014-01-29T08:09:33Z</cp:lastPrinted>
  <dcterms:created xsi:type="dcterms:W3CDTF">2014-01-28T18:31:06Z</dcterms:created>
  <dcterms:modified xsi:type="dcterms:W3CDTF">2016-03-16T15:52:40Z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Backgrounds">
    <vt:lpwstr>0</vt:lpwstr>
  </property>
  <property fmtid="{D5CDD505-2E9C-101B-9397-08002B2CF9AE}" pid="3" name="prClassification">
    <vt:lpwstr>Geen</vt:lpwstr>
  </property>
  <property fmtid="{D5CDD505-2E9C-101B-9397-08002B2CF9AE}" pid="4" name="prDocument_language">
    <vt:lpwstr>Nederlands</vt:lpwstr>
  </property>
  <property fmtid="{D5CDD505-2E9C-101B-9397-08002B2CF9AE}" pid="5" name="prDate">
    <vt:lpwstr>8-11-2012</vt:lpwstr>
  </property>
  <property fmtid="{D5CDD505-2E9C-101B-9397-08002B2CF9AE}" pid="6" name="prPrint_date">
    <vt:lpwstr>No</vt:lpwstr>
  </property>
  <property fmtid="{D5CDD505-2E9C-101B-9397-08002B2CF9AE}" pid="7" name="prTitle">
    <vt:lpwstr>de titel</vt:lpwstr>
  </property>
  <property fmtid="{D5CDD505-2E9C-101B-9397-08002B2CF9AE}" pid="8" name="prSubtitle">
    <vt:lpwstr>subtitel</vt:lpwstr>
  </property>
  <property fmtid="{D5CDD505-2E9C-101B-9397-08002B2CF9AE}" pid="9" name="prSpeaker">
    <vt:lpwstr>spreker</vt:lpwstr>
  </property>
  <property fmtid="{D5CDD505-2E9C-101B-9397-08002B2CF9AE}" pid="10" name="prCompany_department">
    <vt:lpwstr>afdeling</vt:lpwstr>
  </property>
  <property fmtid="{D5CDD505-2E9C-101B-9397-08002B2CF9AE}" pid="11" name="prVersion">
    <vt:lpwstr>versie</vt:lpwstr>
  </property>
  <property fmtid="{D5CDD505-2E9C-101B-9397-08002B2CF9AE}" pid="12" name="prExtra_image">
    <vt:lpwstr/>
  </property>
  <property fmtid="{D5CDD505-2E9C-101B-9397-08002B2CF9AE}" pid="13" name="clientname">
    <vt:lpwstr>Enexis</vt:lpwstr>
  </property>
  <property fmtid="{D5CDD505-2E9C-101B-9397-08002B2CF9AE}" pid="14" name="sld1">
    <vt:lpwstr>259</vt:lpwstr>
  </property>
  <property fmtid="{D5CDD505-2E9C-101B-9397-08002B2CF9AE}" pid="15" name="doctype">
    <vt:lpwstr>Regular</vt:lpwstr>
  </property>
  <property fmtid="{D5CDD505-2E9C-101B-9397-08002B2CF9AE}" pid="16" name="cldocument">
    <vt:lpwstr>1043</vt:lpwstr>
  </property>
  <property fmtid="{D5CDD505-2E9C-101B-9397-08002B2CF9AE}" pid="17" name="sld2">
    <vt:lpwstr>256</vt:lpwstr>
  </property>
  <property fmtid="{D5CDD505-2E9C-101B-9397-08002B2CF9AE}" pid="18" name="s264">
    <vt:lpwstr>1</vt:lpwstr>
  </property>
  <property fmtid="{D5CDD505-2E9C-101B-9397-08002B2CF9AE}" pid="19" name="s265">
    <vt:lpwstr>0</vt:lpwstr>
  </property>
  <property fmtid="{D5CDD505-2E9C-101B-9397-08002B2CF9AE}" pid="20" name="ContentTypeId">
    <vt:lpwstr>0x0101005A45577F2A85164D920D0A13F0447A2F</vt:lpwstr>
  </property>
  <property fmtid="{D5CDD505-2E9C-101B-9397-08002B2CF9AE}" pid="21" name="Categorie">
    <vt:lpwstr>Test</vt:lpwstr>
  </property>
  <property fmtid="{D5CDD505-2E9C-101B-9397-08002B2CF9AE}" pid="22" name="Order">
    <vt:r8>1300</vt:r8>
  </property>
</Properties>
</file>